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747" r:id="rId2"/>
    <p:sldMasterId id="2147483737" r:id="rId3"/>
    <p:sldMasterId id="2147483714" r:id="rId4"/>
    <p:sldMasterId id="2147483744" r:id="rId5"/>
    <p:sldMasterId id="2147483671" r:id="rId6"/>
    <p:sldMasterId id="2147483729" r:id="rId7"/>
    <p:sldMasterId id="2147483684" r:id="rId8"/>
    <p:sldMasterId id="2147483660" r:id="rId9"/>
  </p:sldMasterIdLst>
  <p:notesMasterIdLst>
    <p:notesMasterId r:id="rId44"/>
  </p:notesMasterIdLst>
  <p:sldIdLst>
    <p:sldId id="302" r:id="rId10"/>
    <p:sldId id="326" r:id="rId11"/>
    <p:sldId id="303" r:id="rId12"/>
    <p:sldId id="304" r:id="rId13"/>
    <p:sldId id="307" r:id="rId14"/>
    <p:sldId id="321" r:id="rId15"/>
    <p:sldId id="266" r:id="rId16"/>
    <p:sldId id="267" r:id="rId17"/>
    <p:sldId id="322" r:id="rId18"/>
    <p:sldId id="271" r:id="rId19"/>
    <p:sldId id="272" r:id="rId20"/>
    <p:sldId id="305" r:id="rId21"/>
    <p:sldId id="327" r:id="rId22"/>
    <p:sldId id="320" r:id="rId23"/>
    <p:sldId id="308" r:id="rId24"/>
    <p:sldId id="309" r:id="rId25"/>
    <p:sldId id="310" r:id="rId26"/>
    <p:sldId id="328" r:id="rId27"/>
    <p:sldId id="330" r:id="rId28"/>
    <p:sldId id="344" r:id="rId29"/>
    <p:sldId id="343" r:id="rId30"/>
    <p:sldId id="345" r:id="rId31"/>
    <p:sldId id="341" r:id="rId32"/>
    <p:sldId id="331" r:id="rId33"/>
    <p:sldId id="346" r:id="rId34"/>
    <p:sldId id="311" r:id="rId35"/>
    <p:sldId id="312" r:id="rId36"/>
    <p:sldId id="313" r:id="rId37"/>
    <p:sldId id="340" r:id="rId38"/>
    <p:sldId id="323" r:id="rId39"/>
    <p:sldId id="335" r:id="rId40"/>
    <p:sldId id="350" r:id="rId41"/>
    <p:sldId id="349" r:id="rId42"/>
    <p:sldId id="324" r:id="rId43"/>
  </p:sldIdLst>
  <p:sldSz cx="9144000" cy="5143500" type="screen16x9"/>
  <p:notesSz cx="6858000" cy="9144000"/>
  <p:embeddedFontLst>
    <p:embeddedFont>
      <p:font typeface="Gibson" pitchFamily="2" charset="77"/>
      <p:regular r:id="rId45"/>
      <p:italic r:id="rId46"/>
    </p:embeddedFont>
    <p:embeddedFont>
      <p:font typeface="Gibson Light" pitchFamily="2" charset="77"/>
      <p:regular r:id="rId47"/>
      <p:italic r:id="rId48"/>
    </p:embeddedFont>
  </p:embeddedFont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999"/>
    <a:srgbClr val="FFBC10"/>
    <a:srgbClr val="EAE9E9"/>
    <a:srgbClr val="6D67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3"/>
    <p:restoredTop sz="86918"/>
  </p:normalViewPr>
  <p:slideViewPr>
    <p:cSldViewPr snapToGrid="0" snapToObjects="1">
      <p:cViewPr varScale="1">
        <p:scale>
          <a:sx n="146" d="100"/>
          <a:sy n="146" d="100"/>
        </p:scale>
        <p:origin x="1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font" Target="fonts/font1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font" Target="fonts/font4.fntdata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font" Target="fonts/font2.fntdata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91FD5-9BDA-C846-A831-36D5096B8157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A39AA-D059-7343-BD90-1A8A86147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762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772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df5aae3344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1df5aae3344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What’s new this year? Emphasize that we are no longer asking emotional questions.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52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Yuka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0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Count site should encompass habitat or resources provided to birds (such as where your feeders are located)</a:t>
            </a:r>
          </a:p>
          <a:p>
            <a:pPr marL="171450" indent="-171450">
              <a:buFontTx/>
              <a:buChar char="-"/>
            </a:pPr>
            <a:r>
              <a:rPr lang="en-US" dirty="0"/>
              <a:t>Easily viewed, either indoors or outdoors, preferably from one vantage point</a:t>
            </a:r>
          </a:p>
          <a:p>
            <a:pPr marL="171450" indent="-171450">
              <a:buFontTx/>
              <a:buChar char="-"/>
            </a:pPr>
            <a:r>
              <a:rPr lang="en-US" dirty="0"/>
              <a:t>Most important thing is to be consistent</a:t>
            </a:r>
          </a:p>
          <a:p>
            <a:pPr marL="171450" indent="-171450">
              <a:buFontTx/>
              <a:buChar char="-"/>
            </a:pPr>
            <a:r>
              <a:rPr lang="en-US" dirty="0"/>
              <a:t>November–April</a:t>
            </a:r>
          </a:p>
          <a:p>
            <a:pPr marL="171450" indent="-171450">
              <a:buFontTx/>
              <a:buChar char="-"/>
            </a:pPr>
            <a:r>
              <a:rPr lang="en-US" dirty="0"/>
              <a:t>Leave 5 days that you do not count between each 2-day count</a:t>
            </a:r>
          </a:p>
          <a:p>
            <a:pPr marL="171450" indent="-171450">
              <a:buFontTx/>
              <a:buChar char="-"/>
            </a:pPr>
            <a:r>
              <a:rPr lang="en-US" dirty="0"/>
              <a:t>Keep track of how long you observed your count site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86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Birds attracted to activity around your feeders, including predatory birds and tag-a-long birds, even if the birds don’t come to your feeders or plantings themselves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86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24544-673F-1059-A834-BA836A98D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A2A6F3-F295-75F3-635B-7BD735E839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B94386-DB32-60F0-B381-80EC06E7C0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Birds attracted to activity around your feeders, including predatory birds and tag-a-long birds, even if the birds don’t come to your feeders or plantings themselves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B1884-F4AB-BF1C-1F73-363EC86EC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6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C5371-64E4-FA09-A628-023FC5599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F45DE-761C-D61B-94A7-9AEBB3DBB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7146D-6340-E472-2EFE-05C9308835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DB4EC-B9F3-DB78-57DF-51494FB461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54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C27DC-75DC-81B4-11F6-9A1F06DBC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8A6315-4419-62B5-A8FC-4FD3380FD2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17B348-67E7-38BC-2385-7513663D0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ADE67-16DF-7237-637E-DF3D6039F5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21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23188-B6F3-3094-AA84-A0D2C342B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660B30-D905-A5C3-BD39-C00914766D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A209E3-64B7-6F09-3CB1-58BFE14A03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FA7EC2-6313-C174-A9A4-8FDAB52230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520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6919E-CDC6-1C6D-4E0A-91FFA3569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34A270-962B-1975-800C-7343C12B8B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BADD7A-0DF8-0F9D-542F-6021323AC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1B9F7-06E5-6202-BB28-1C2563392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Olivia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363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47C7E-772C-7347-D009-B242A804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D71C4E-400F-7934-F238-ADA7558EED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96C1F4-EDEF-C031-C7CC-CAD9093D4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68FDA-0EBE-A5FE-342B-D2A00A8970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362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B88A4-36BB-ED6C-6B6D-0C5DD70F3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1E00B-ECD2-6888-5AC9-4C2165BBF8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82D781-FC4F-2DD0-E4A8-A0412971B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E2D684-00C8-8E6E-37B6-BC170CA97C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533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12E54-F926-0974-F83A-026D74F2C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4D28CD-0B90-E148-9E81-2227CA1BE4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0E61AB-793B-1922-A5A6-8C4148BFCF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39EA9-ABCA-2F77-7A76-A547C71C99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00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659C3-E711-BD2E-3FCA-BD59BCD83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15BE0-8FCE-B6D7-0CEE-A380CCF890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B6119F-49E0-0CFC-CD6E-B5A1F7BAF2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E2FB6-125C-34C2-88CC-EF6947C2CE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665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BB116-A03D-F9FC-04B1-EB98EF0BB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B6AAF6-2E72-29AF-9024-2CCBEAF833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6EFDFB-F43D-C1BD-0E3C-A6658284ED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Birds attracted to activity around your feeders, including predatory birds and tag-a-long birds, even if the birds don’t come to your feeders or plantings themselves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CC97B-5639-D0CA-1179-CB76E75BD6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172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B3E8-E67A-EC13-1938-1365A0D28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515C62-85F0-C6DC-48EA-F7A439137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9568CF-C9D9-1AFB-E269-CBC83CAA5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2A14FC-85EC-DE71-56E9-5405F3EE8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6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D5F10-2C17-9D38-16FB-263AB169F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50E96C-3E82-AECF-E05B-A8DD1B9D82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A72057-2C89-D60C-F0DE-C6CB7CE9D2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forget to record both successful and unsuccessful interactions!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D0D63-A4B8-0768-1D7B-196466D7C3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98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49906-B982-AF04-24E8-1E65DEB89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6C0802-AB88-B6E5-6AC7-2C8D7539CD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F29668-3F4E-89FA-EB29-E570542D7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Count site should encompass habitat or resources provided to birds (such as where your feeders are located)</a:t>
            </a:r>
          </a:p>
          <a:p>
            <a:pPr marL="171450" indent="-171450">
              <a:buFontTx/>
              <a:buChar char="-"/>
            </a:pPr>
            <a:r>
              <a:rPr lang="en-US" dirty="0"/>
              <a:t>Easily viewed, either indoors or outdoors, preferably from one vantage point</a:t>
            </a:r>
          </a:p>
          <a:p>
            <a:pPr marL="171450" indent="-171450">
              <a:buFontTx/>
              <a:buChar char="-"/>
            </a:pPr>
            <a:r>
              <a:rPr lang="en-US" dirty="0"/>
              <a:t>Most important thing is to be consistent</a:t>
            </a:r>
          </a:p>
          <a:p>
            <a:pPr marL="171450" indent="-171450">
              <a:buFontTx/>
              <a:buChar char="-"/>
            </a:pPr>
            <a:r>
              <a:rPr lang="en-US" dirty="0"/>
              <a:t>November–April</a:t>
            </a:r>
          </a:p>
          <a:p>
            <a:pPr marL="171450" indent="-171450">
              <a:buFontTx/>
              <a:buChar char="-"/>
            </a:pPr>
            <a:r>
              <a:rPr lang="en-US" dirty="0"/>
              <a:t>Leave 5 days that you do not count between each 2-day count</a:t>
            </a:r>
          </a:p>
          <a:p>
            <a:pPr marL="171450" indent="-171450">
              <a:buFontTx/>
              <a:buChar char="-"/>
            </a:pPr>
            <a:r>
              <a:rPr lang="en-US" dirty="0"/>
              <a:t>Keep track of how long you observed your count 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4AE9A0-FEFF-B564-C1EA-759078842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3874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Olivia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256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506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you don’t have feeders, you can still participate!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145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26393-0728-9441-754F-38E9B0AB9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EEFB4B-416F-A92A-AC6B-2BAA42546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5CE20A-7179-F513-3DD1-4B0009ED21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depends on how!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E4684C-A8F7-A5FF-9455-F2D98C73E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73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8C54E-FBC6-0706-41BB-A559968DE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CE723-4073-3C94-91DE-AA1DBF452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74F3BF-BF71-B8A8-77F9-BFF60F774A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Olivia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D13A3C-A8A8-C5AD-9912-676A55DCE1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8766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 to website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0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Remember: Folks want to know… what is the data used for, and how is it shared with external researchers?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1A39AA-D059-7343-BD90-1A8A86147DE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574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>
          <a:extLst>
            <a:ext uri="{FF2B5EF4-FFF2-40B4-BE49-F238E27FC236}">
              <a16:creationId xmlns:a16="http://schemas.microsoft.com/office/drawing/2014/main" id="{7800245F-CBF0-5B9D-2459-22F7040AF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4eb39dd400_0_19:notes">
            <a:extLst>
              <a:ext uri="{FF2B5EF4-FFF2-40B4-BE49-F238E27FC236}">
                <a16:creationId xmlns:a16="http://schemas.microsoft.com/office/drawing/2014/main" id="{0EB21537-E081-A558-3884-DBAF44FB87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4eb39dd400_0_19:notes">
            <a:extLst>
              <a:ext uri="{FF2B5EF4-FFF2-40B4-BE49-F238E27FC236}">
                <a16:creationId xmlns:a16="http://schemas.microsoft.com/office/drawing/2014/main" id="{EEB3A5DA-42A4-30C0-9CDB-3760036C91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6906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ded4c440b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1ded4c440b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4eb39dd400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24eb39dd400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>
          <a:extLst>
            <a:ext uri="{FF2B5EF4-FFF2-40B4-BE49-F238E27FC236}">
              <a16:creationId xmlns:a16="http://schemas.microsoft.com/office/drawing/2014/main" id="{D7EAEA99-76F0-04C3-7DDE-54530A2B3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4eb39dd400_0_19:notes">
            <a:extLst>
              <a:ext uri="{FF2B5EF4-FFF2-40B4-BE49-F238E27FC236}">
                <a16:creationId xmlns:a16="http://schemas.microsoft.com/office/drawing/2014/main" id="{6D73E70B-66C9-3999-09F4-6719F3C794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4eb39dd400_0_19:notes">
            <a:extLst>
              <a:ext uri="{FF2B5EF4-FFF2-40B4-BE49-F238E27FC236}">
                <a16:creationId xmlns:a16="http://schemas.microsoft.com/office/drawing/2014/main" id="{1C979BF6-9A84-9797-BAF6-56E14A33C1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4915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defc2e2e7c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1defc2e2e7c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Slide Gol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2814D5DD-6530-83E3-80CA-852476893F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D3B8404-84A1-68E1-F826-2DE975617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823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Dar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DB1E2CDB-212D-B204-DA09-DF7E32B46F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75124"/>
            <a:ext cx="868680" cy="192797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8B54FE2-A98E-1FCE-AE08-216387FAB1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>
                <a:solidFill>
                  <a:schemeClr val="bg1"/>
                </a:solidFill>
              </a:defRPr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EAA02C-E68A-4C12-D206-F65089406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4B00248-68E9-EC80-BCDC-58E6947914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0145" y="2431115"/>
            <a:ext cx="8683196" cy="14132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970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ackground colo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FD06E6A8-46DF-EDA7-E784-02C4B3B221A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124325" y="274904"/>
            <a:ext cx="4642794" cy="4594749"/>
          </a:xfrm>
          <a:prstGeom prst="rect">
            <a:avLst/>
          </a:prstGeom>
        </p:spPr>
        <p:txBody>
          <a:bodyPr anchor="ctr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EF7F04C-C6D3-249B-A926-0090CDC56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050DB-F497-3908-F760-2B3EAC100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6BAC1D7-6BF8-3CCE-917A-32964DE77C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850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ackground color and Graphic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D19FA71-A27C-E39A-995E-D00D092D9E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54514" y="-8467"/>
            <a:ext cx="5404104" cy="5175504"/>
          </a:xfrm>
          <a:prstGeom prst="rect">
            <a:avLst/>
          </a:prstGeom>
          <a:ln w="9525"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7C87F39-1C4E-B05D-6D9C-B917142C99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60437" y="4936066"/>
            <a:ext cx="5404104" cy="237744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anchor="ctr"/>
          <a:lstStyle>
            <a:lvl1pPr algn="r">
              <a:defRPr sz="7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8170C16-D9EF-1A7B-B54F-9AFB832B4D1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3C258905-B90C-54CC-176A-1681DEF9EC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798024-AB29-B662-05B1-763648DDE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2951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ackground color with Sectio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0E3E3A-93FC-468D-4788-8410F00DDDF0}"/>
              </a:ext>
            </a:extLst>
          </p:cNvPr>
          <p:cNvCxnSpPr/>
          <p:nvPr userDrawn="1"/>
        </p:nvCxnSpPr>
        <p:spPr>
          <a:xfrm>
            <a:off x="3762102" y="2708666"/>
            <a:ext cx="50874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6EC637C-E011-7F75-5438-AC507E7851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68831" y="2982507"/>
            <a:ext cx="4572000" cy="1887138"/>
          </a:xfrm>
          <a:prstGeom prst="rect">
            <a:avLst/>
          </a:prstGeom>
        </p:spPr>
        <p:txBody>
          <a:bodyPr anchor="ctr"/>
          <a:lstStyle>
            <a:lvl2pPr marL="3429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30F52A74-1C9C-F0DD-6E7C-C24E822805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68831" y="547687"/>
            <a:ext cx="4572000" cy="1887139"/>
          </a:xfrm>
          <a:prstGeom prst="rect">
            <a:avLst/>
          </a:prstGeom>
        </p:spPr>
        <p:txBody>
          <a:bodyPr anchor="ctr"/>
          <a:lstStyle>
            <a:lvl2pPr marL="3429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BA259B5-EFF7-5B56-8DBF-1E718AADAC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1AE166-4401-9521-1EE2-BE214869C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691A86B7-D4E8-8EEA-A526-2CC5A1EEDB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5544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itle and Content with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D03BAC-9E13-2C72-8DE5-5A006577FB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124325" y="274904"/>
            <a:ext cx="4642794" cy="4594749"/>
          </a:xfrm>
          <a:prstGeom prst="rect">
            <a:avLst/>
          </a:prstGeom>
        </p:spPr>
        <p:txBody>
          <a:bodyPr anchor="ctr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E5D001-6DD7-12BE-3B07-5E027992AB76}"/>
              </a:ext>
            </a:extLst>
          </p:cNvPr>
          <p:cNvCxnSpPr/>
          <p:nvPr userDrawn="1"/>
        </p:nvCxnSpPr>
        <p:spPr>
          <a:xfrm>
            <a:off x="3877733" y="274904"/>
            <a:ext cx="0" cy="45939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27DF5D8-5317-097B-7647-A0A89612305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C52221C-058B-D0D0-8A7B-319E831AE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FFBF554-1230-897C-4553-B575FE0874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2106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99BA173-57B2-5123-6DBD-DE5747F2902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124325" y="274904"/>
            <a:ext cx="4642794" cy="4594749"/>
          </a:xfrm>
          <a:prstGeom prst="rect">
            <a:avLst/>
          </a:prstGeom>
        </p:spPr>
        <p:txBody>
          <a:bodyPr anchor="ctr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FF156F14-1A11-164D-7FC9-23EE4E6586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92FACA-F429-71E6-70FF-1FCCB1646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748F960-1CAB-63CC-AB98-1B024E3D15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3726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itle and Content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FA6E05D1-F840-6ABC-CF1E-B0210CA832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086" y="2429934"/>
            <a:ext cx="2169126" cy="2438930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50E523-A187-31FA-A2D1-E8D97014355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887134" y="274904"/>
            <a:ext cx="5879986" cy="4594749"/>
          </a:xfrm>
          <a:prstGeom prst="rect">
            <a:avLst/>
          </a:prstGeom>
        </p:spPr>
        <p:txBody>
          <a:bodyPr anchor="ctr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E2B8FD7-068C-855C-EE96-E5DB30D707E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E20139-358B-F770-06AB-D7D32F2E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86" y="225477"/>
            <a:ext cx="2169126" cy="2011096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4401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itle and Full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F54933-7AF9-3C15-2CAE-723515CAA8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26267" y="-8467"/>
            <a:ext cx="6426200" cy="51663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37AF792-D061-A62E-7FE1-F4F41CAEE2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28910" y="4936067"/>
            <a:ext cx="6432024" cy="230293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anchor="ctr"/>
          <a:lstStyle>
            <a:lvl1pPr algn="r">
              <a:defRPr sz="7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1615AA-1F3A-DEF8-F8D7-B84226CD27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CCCD704A-2452-CD82-817C-CE04875F7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086" y="2429934"/>
            <a:ext cx="2169126" cy="2438930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A7A4C8C-B9FB-A325-EC58-DC2B201D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39317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nd Graphic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F54933-7AF9-3C15-2CAE-723515CAA8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26267" y="344904"/>
            <a:ext cx="6055268" cy="436713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1615AA-1F3A-DEF8-F8D7-B84226CD27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F4CC34F-355B-F3A4-42A8-023A9D54E9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46788" y="493713"/>
            <a:ext cx="2528887" cy="403701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2A4F94E-FCE4-FCF9-CC3D-2A59A956B271}"/>
              </a:ext>
            </a:extLst>
          </p:cNvPr>
          <p:cNvSpPr txBox="1">
            <a:spLocks/>
          </p:cNvSpPr>
          <p:nvPr userDrawn="1"/>
        </p:nvSpPr>
        <p:spPr>
          <a:xfrm>
            <a:off x="2728910" y="4481749"/>
            <a:ext cx="6052625" cy="230293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700" b="0" i="0" kern="1200">
                <a:solidFill>
                  <a:schemeClr val="bg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 text styles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9F3B01B-04D2-D34A-F2E8-EA69326D9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4A138670-F4B5-4903-DB41-FAB882A850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8086" y="2429934"/>
            <a:ext cx="2169126" cy="2438930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8347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>
            <a:extLst>
              <a:ext uri="{FF2B5EF4-FFF2-40B4-BE49-F238E27FC236}">
                <a16:creationId xmlns:a16="http://schemas.microsoft.com/office/drawing/2014/main" id="{A8ED0396-C134-7348-42C9-4D4C32F1BF1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13297" y="2476898"/>
            <a:ext cx="1508760" cy="21854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E27083C-43A3-4669-5F05-630B7FF0B9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49924" y="274904"/>
            <a:ext cx="3044952" cy="43874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925BAA57-52CE-EA5A-19CC-4AD0A6CB88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13298" y="273194"/>
            <a:ext cx="3044952" cy="21854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9B4FD31F-62E6-8825-A330-3587E326E0B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44483" y="2476898"/>
            <a:ext cx="1508760" cy="21854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38DC3A2-F257-FC66-68AE-42AF71F225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E4738D0-EFDC-D6FA-FC38-9D75B7EC8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C04BEA0-52A7-998A-0481-CDA5A9D7C83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28086" y="2429934"/>
            <a:ext cx="2169126" cy="2438930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391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Slide Chartreus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82A99057-4716-6E99-3122-E99D7E8649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40D9599-D22D-4638-5350-D425BB27D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1823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E27083C-43A3-4669-5F05-630B7FF0B9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749924" y="274904"/>
            <a:ext cx="3044952" cy="43874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925BAA57-52CE-EA5A-19CC-4AD0A6CB88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13298" y="273194"/>
            <a:ext cx="3044952" cy="21854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DA6C4AA9-717F-A0D3-09D3-F7FFF2C646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13298" y="2476898"/>
            <a:ext cx="3044952" cy="21854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ADE714-03F2-CFB9-C0F0-6FAD3F7EB21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0683CFE-E7C2-8C79-9AC9-1CACFA23F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9B204C8-650C-4688-E1A9-9BB8986E27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8086" y="2429934"/>
            <a:ext cx="2169126" cy="2438930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798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4FE54-CC9B-8ACD-6D94-E5D21598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8686629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F9017286-9D39-B5FF-B908-4D6E5F98DE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C1C99F-7E69-3815-0262-25344C324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267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4FE54-CC9B-8ACD-6D94-E5D21598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3987799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r>
              <a:rPr lang="en-US" dirty="0"/>
              <a:t>Fourth level</a:t>
            </a:r>
          </a:p>
          <a:p>
            <a:pPr lvl="3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794B73-E3B6-E4B4-4B70-1846785E6EF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29782" y="1195754"/>
            <a:ext cx="3987800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94928D60-15B4-D576-F5F5-5CCC8B27D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45EBDF1-84D9-02F3-636C-8393C086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6417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4FE54-CC9B-8ACD-6D94-E5D21598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2" y="1195754"/>
            <a:ext cx="3936999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794B73-E3B6-E4B4-4B70-1846785E6EFE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00143" y="1195754"/>
            <a:ext cx="4013197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40B93C4-AE3F-BB48-3CCA-547F23AD4D99}"/>
              </a:ext>
            </a:extLst>
          </p:cNvPr>
          <p:cNvCxnSpPr>
            <a:cxnSpLocks/>
          </p:cNvCxnSpPr>
          <p:nvPr userDrawn="1"/>
        </p:nvCxnSpPr>
        <p:spPr>
          <a:xfrm flipH="1">
            <a:off x="4521713" y="1195754"/>
            <a:ext cx="20138" cy="34355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4F552461-FD3C-6B38-D396-C90122F94E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E70EDB6-04AC-9D62-4301-DD3E7257E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52368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4FE54-CC9B-8ACD-6D94-E5D21598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142379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2AA4C95-8032-1C0F-9FF8-C4415E04B407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4934007" y="1195754"/>
            <a:ext cx="3979333" cy="343551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46AAF6-71FC-A1C4-48B5-2AE544622B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6634CA8-C452-08B1-987F-B8A2C9556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61345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Background colo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FD06E6A8-46DF-EDA7-E784-02C4B3B221A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124325" y="274904"/>
            <a:ext cx="4642794" cy="4594749"/>
          </a:xfrm>
          <a:prstGeom prst="rect">
            <a:avLst/>
          </a:prstGeom>
        </p:spPr>
        <p:txBody>
          <a:bodyPr anchor="ctr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EF7F04C-C6D3-249B-A926-0090CDC56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050DB-F497-3908-F760-2B3EAC100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6BAC1D7-6BF8-3CCE-917A-32964DE77C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8343" y="2446339"/>
            <a:ext cx="3133725" cy="2430463"/>
          </a:xfrm>
          <a:prstGeom prst="rect">
            <a:avLst/>
          </a:prstGeom>
        </p:spPr>
        <p:txBody>
          <a:bodyPr lIns="0" anchor="t">
            <a:noAutofit/>
          </a:bodyPr>
          <a:lstStyle>
            <a:lvl1pPr>
              <a:lnSpc>
                <a:spcPct val="114000"/>
              </a:lnSpc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82620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514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Title Slid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1">
            <a:extLst>
              <a:ext uri="{FF2B5EF4-FFF2-40B4-BE49-F238E27FC236}">
                <a16:creationId xmlns:a16="http://schemas.microsoft.com/office/drawing/2014/main" id="{3BE2D0F9-DB39-C0D4-A2C2-BF9E07A5EC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75124"/>
            <a:ext cx="868680" cy="192797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9062ECDA-CE6D-C538-D260-B5C8CDE95A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>
                <a:solidFill>
                  <a:schemeClr val="tx1"/>
                </a:solidFill>
              </a:defRPr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D187D76-8EB7-046C-ED59-9340E95E6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54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66860BC-B433-7CED-F431-74EDFB7EE9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6112" y="1958433"/>
            <a:ext cx="3657600" cy="2743200"/>
          </a:xfrm>
          <a:prstGeom prst="rect">
            <a:avLst/>
          </a:prstGeom>
          <a:ln w="12700"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FD00D7F-B5FE-8D0A-68CB-A80EFF12B2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2861" y="1958433"/>
            <a:ext cx="3657600" cy="2743200"/>
          </a:xfrm>
          <a:prstGeom prst="rect">
            <a:avLst/>
          </a:prstGeom>
          <a:ln w="12700"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CCDD2E1-1D75-E0EB-20EB-B3E5F2BD60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050" y="1181826"/>
            <a:ext cx="8089900" cy="493308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1800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AF92F07-6789-9CBE-F5E5-01B121EA4721}"/>
              </a:ext>
            </a:extLst>
          </p:cNvPr>
          <p:cNvCxnSpPr>
            <a:cxnSpLocks/>
          </p:cNvCxnSpPr>
          <p:nvPr userDrawn="1"/>
        </p:nvCxnSpPr>
        <p:spPr>
          <a:xfrm flipV="1">
            <a:off x="4554393" y="1679285"/>
            <a:ext cx="1" cy="33014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5561B27-1178-EC62-24AD-58B1416B4F1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46313" y="4495800"/>
            <a:ext cx="3674148" cy="214300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anchor="ctr">
            <a:normAutofit/>
          </a:bodyPr>
          <a:lstStyle>
            <a:lvl1pPr algn="r">
              <a:defRPr sz="7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F5C30BC-8616-EA3D-CA5E-0036D516D43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6795" y="4495800"/>
            <a:ext cx="3657599" cy="214300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anchor="ctr">
            <a:normAutofit/>
          </a:bodyPr>
          <a:lstStyle>
            <a:lvl1pPr algn="l">
              <a:defRPr sz="700">
                <a:solidFill>
                  <a:schemeClr val="bg1"/>
                </a:solidFill>
              </a:defRPr>
            </a:lvl1pPr>
            <a:lvl2pPr marL="342900" indent="0">
              <a:buNone/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AE4AF0E-3C3F-A915-4BFC-097713AEF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707" y="283800"/>
            <a:ext cx="8090586" cy="83654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3FD669F-7A20-4397-002F-719670CBA7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27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F3A1E-C11D-D19C-99F5-72FCBC22D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159BADF-6613-D2B4-9F01-067E61DE43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063" y="2752391"/>
            <a:ext cx="7915275" cy="14132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673887F0-D338-855D-BFBA-31773E7757C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algn="l"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8757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Content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4FE54-CC9B-8ACD-6D94-E5D21598F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142379" cy="3435513"/>
          </a:xfrm>
          <a:prstGeom prst="rect">
            <a:avLst/>
          </a:prstGeom>
        </p:spPr>
        <p:txBody>
          <a:bodyPr/>
          <a:lstStyle>
            <a:lvl1pPr>
              <a:lnSpc>
                <a:spcPct val="114000"/>
              </a:lnSpc>
              <a:defRPr>
                <a:latin typeface="+mn-lt"/>
              </a:defRPr>
            </a:lvl1pPr>
            <a:lvl2pPr>
              <a:lnSpc>
                <a:spcPct val="114000"/>
              </a:lnSpc>
              <a:defRPr>
                <a:latin typeface="+mn-lt"/>
              </a:defRPr>
            </a:lvl2pPr>
            <a:lvl3pPr>
              <a:lnSpc>
                <a:spcPct val="114000"/>
              </a:lnSpc>
              <a:defRPr>
                <a:latin typeface="+mn-lt"/>
              </a:defRPr>
            </a:lvl3pPr>
            <a:lvl4pPr>
              <a:lnSpc>
                <a:spcPct val="114000"/>
              </a:lnSpc>
              <a:defRPr>
                <a:latin typeface="+mn-lt"/>
              </a:defRPr>
            </a:lvl4pPr>
            <a:lvl5pPr>
              <a:lnSpc>
                <a:spcPct val="114000"/>
              </a:lnSpc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2AA4C95-8032-1C0F-9FF8-C4415E04B407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4934007" y="1195754"/>
            <a:ext cx="3979333" cy="343551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46AAF6-71FC-A1C4-48B5-2AE544622B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6634CA8-C452-08B1-987F-B8A2C9556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8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ol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EE16E1F-3003-007A-5179-AD505B2D62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0145" y="2431115"/>
            <a:ext cx="8683196" cy="14132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3324370-D72A-8553-BB1F-BC8B5F4739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B30058-DE64-3011-043A-57173035B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342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hartreus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1063916C-EF2D-B017-BFD0-C902E8049C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/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E8B9AF-F84E-26F5-6EF5-88A2639F7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EE30A262-1973-6207-AAEC-3E50CB34FC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0145" y="2431115"/>
            <a:ext cx="8683196" cy="14132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9874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DB1E2CDB-212D-B204-DA09-DF7E32B46F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75124"/>
            <a:ext cx="868680" cy="192797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8B54FE2-A98E-1FCE-AE08-216387FAB1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3465" y="4876802"/>
            <a:ext cx="3877374" cy="214300"/>
          </a:xfrm>
          <a:prstGeom prst="rect">
            <a:avLst/>
          </a:prstGeom>
        </p:spPr>
        <p:txBody>
          <a:bodyPr lIns="0" rIns="0" anchor="ctr"/>
          <a:lstStyle>
            <a:lvl1pPr marL="0" indent="0" algn="l">
              <a:buNone/>
              <a:defRPr sz="800">
                <a:solidFill>
                  <a:schemeClr val="bg1"/>
                </a:solidFill>
              </a:defRPr>
            </a:lvl1pPr>
            <a:lvl2pPr marL="342900" indent="0" algn="l">
              <a:buNone/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6A1542-AFF0-87E4-6336-5DBF8BEE3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7A90D78-7825-BA01-87CA-CACFCE2FCB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0145" y="2431115"/>
            <a:ext cx="8683196" cy="14132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6283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1">
            <a:extLst>
              <a:ext uri="{FF2B5EF4-FFF2-40B4-BE49-F238E27FC236}">
                <a16:creationId xmlns:a16="http://schemas.microsoft.com/office/drawing/2014/main" id="{0C05641D-1E67-B22B-37E5-0AC4E120CE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50585"/>
            <a:ext cx="868680" cy="24187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948BB-2DA8-5770-4768-ECBC85119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4" y="226311"/>
            <a:ext cx="8683197" cy="45186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96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hf hdr="0" dt="0"/>
  <p:txStyles>
    <p:titleStyle>
      <a:lvl1pPr algn="ctr" defTabSz="685800" rtl="0" eaLnBrk="1" latinLnBrk="0" hangingPunct="1">
        <a:lnSpc>
          <a:spcPct val="110000"/>
        </a:lnSpc>
        <a:spcBef>
          <a:spcPct val="0"/>
        </a:spcBef>
        <a:buNone/>
        <a:defRPr sz="5400" b="0" i="0" kern="1200" spc="-8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CFFD803-FD64-28B4-4413-E66A4065C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4" y="226311"/>
            <a:ext cx="8683197" cy="45186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D9DF5C3-C099-D792-C951-6B0D3A299C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75124"/>
            <a:ext cx="868680" cy="19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43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</p:sldLayoutIdLst>
  <p:hf hdr="0" dt="0"/>
  <p:txStyles>
    <p:titleStyle>
      <a:lvl1pPr algn="ctr" defTabSz="685800" rtl="0" eaLnBrk="1" latinLnBrk="0" hangingPunct="1">
        <a:lnSpc>
          <a:spcPct val="110000"/>
        </a:lnSpc>
        <a:spcBef>
          <a:spcPct val="0"/>
        </a:spcBef>
        <a:buNone/>
        <a:defRPr sz="5400" b="0" i="0" kern="1200" spc="-8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373A387-C648-161B-D07A-66875731D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5" y="227914"/>
            <a:ext cx="8683196" cy="16661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AB69855-904F-9CAA-9AD4-2EDB11C826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82953" y="4850387"/>
            <a:ext cx="868680" cy="242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2BB868-343E-94C3-318D-630A59F8D28F}"/>
              </a:ext>
            </a:extLst>
          </p:cNvPr>
          <p:cNvSpPr txBox="1"/>
          <p:nvPr userDrawn="1"/>
        </p:nvSpPr>
        <p:spPr>
          <a:xfrm>
            <a:off x="1330712" y="4988312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171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8" r:id="rId3"/>
  </p:sldLayoutIdLst>
  <p:hf hdr="0" dt="0"/>
  <p:txStyles>
    <p:titleStyle>
      <a:lvl1pPr algn="ctr" defTabSz="685800" rtl="0" eaLnBrk="1" latinLnBrk="0" hangingPunct="1">
        <a:lnSpc>
          <a:spcPct val="110000"/>
        </a:lnSpc>
        <a:spcBef>
          <a:spcPct val="0"/>
        </a:spcBef>
        <a:buNone/>
        <a:defRPr sz="4800" b="0" i="0" kern="1200" spc="-80" baseline="0">
          <a:solidFill>
            <a:schemeClr val="tx1"/>
          </a:solidFill>
          <a:latin typeface="+mj-lt"/>
          <a:ea typeface="Gibson Light" pitchFamily="2" charset="77"/>
          <a:cs typeface="+mj-cs"/>
        </a:defRPr>
      </a:lvl1pPr>
    </p:titleStyle>
    <p:bodyStyle>
      <a:lvl1pPr marL="0" indent="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8373A387-C648-161B-D07A-66875731D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5" y="227913"/>
            <a:ext cx="8683196" cy="20539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D1A00AE-1F72-82CA-1115-51786EA3D3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50585"/>
            <a:ext cx="868680" cy="24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42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hdr="0" dt="0"/>
  <p:txStyles>
    <p:titleStyle>
      <a:lvl1pPr algn="ctr" defTabSz="685800" rtl="0" eaLnBrk="1" latinLnBrk="0" hangingPunct="1">
        <a:lnSpc>
          <a:spcPct val="110000"/>
        </a:lnSpc>
        <a:spcBef>
          <a:spcPct val="0"/>
        </a:spcBef>
        <a:buNone/>
        <a:defRPr sz="4800" b="0" i="0" kern="1200" spc="-80" baseline="0">
          <a:solidFill>
            <a:schemeClr val="tx1"/>
          </a:solidFill>
          <a:latin typeface="+mj-lt"/>
          <a:ea typeface="Gibson Light" pitchFamily="2" charset="77"/>
          <a:cs typeface="+mj-cs"/>
        </a:defRPr>
      </a:lvl1pPr>
    </p:titleStyle>
    <p:bodyStyle>
      <a:lvl1pPr marL="0" indent="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">
            <a:extLst>
              <a:ext uri="{FF2B5EF4-FFF2-40B4-BE49-F238E27FC236}">
                <a16:creationId xmlns:a16="http://schemas.microsoft.com/office/drawing/2014/main" id="{80ED661D-CE3A-CF27-7212-E83444BD3F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2953" y="4875124"/>
            <a:ext cx="868680" cy="19279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A35510-50B6-FC6E-3843-DA3B7B794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45" y="227913"/>
            <a:ext cx="8683196" cy="20539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687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hf hdr="0" dt="0"/>
  <p:txStyles>
    <p:titleStyle>
      <a:lvl1pPr algn="ctr" defTabSz="685800" rtl="0" eaLnBrk="1" latinLnBrk="0" hangingPunct="1">
        <a:lnSpc>
          <a:spcPct val="110000"/>
        </a:lnSpc>
        <a:spcBef>
          <a:spcPct val="0"/>
        </a:spcBef>
        <a:buNone/>
        <a:defRPr sz="4800" b="0" i="0" kern="1200" spc="-80" baseline="0">
          <a:solidFill>
            <a:schemeClr val="bg1"/>
          </a:solidFill>
          <a:latin typeface="+mj-lt"/>
          <a:ea typeface="Gibson Light" pitchFamily="2" charset="77"/>
          <a:cs typeface="+mj-cs"/>
        </a:defRPr>
      </a:lvl1pPr>
    </p:titleStyle>
    <p:bodyStyle>
      <a:lvl1pPr marL="0" indent="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50C5214-9FAF-FA17-24D5-F9EF9B94B36F}"/>
              </a:ext>
            </a:extLst>
          </p:cNvPr>
          <p:cNvSpPr/>
          <p:nvPr userDrawn="1"/>
        </p:nvSpPr>
        <p:spPr>
          <a:xfrm>
            <a:off x="3756991" y="-6847"/>
            <a:ext cx="5387009" cy="516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8" name="Title Placeholder 17">
            <a:extLst>
              <a:ext uri="{FF2B5EF4-FFF2-40B4-BE49-F238E27FC236}">
                <a16:creationId xmlns:a16="http://schemas.microsoft.com/office/drawing/2014/main" id="{4A2475E8-DDAC-1DE1-AE57-6C3A4AA0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85" y="225477"/>
            <a:ext cx="3133983" cy="2011096"/>
          </a:xfrm>
          <a:prstGeom prst="rect">
            <a:avLst/>
          </a:prstGeom>
        </p:spPr>
        <p:txBody>
          <a:bodyPr vert="horz" lIns="0" tIns="45720" rIns="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D93D405-1803-33DA-3BB1-2A12A58768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82953" y="4850387"/>
            <a:ext cx="868680" cy="24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40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94" r:id="rId2"/>
    <p:sldLayoutId id="2147483710" r:id="rId3"/>
  </p:sldLayoutIdLst>
  <p:hf hdr="0" dt="0"/>
  <p:txStyles>
    <p:titleStyle>
      <a:lvl1pPr algn="l" defTabSz="685800" rtl="0" eaLnBrk="1" latinLnBrk="0" hangingPunct="1">
        <a:lnSpc>
          <a:spcPct val="110000"/>
        </a:lnSpc>
        <a:spcBef>
          <a:spcPct val="0"/>
        </a:spcBef>
        <a:buNone/>
        <a:defRPr sz="2800" b="0" i="0" kern="1200" spc="-80" baseline="0">
          <a:solidFill>
            <a:schemeClr val="tx1"/>
          </a:solidFill>
          <a:latin typeface="+mj-lt"/>
          <a:ea typeface="Gibson Light" pitchFamily="2" charset="77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" userDrawn="1">
          <p15:clr>
            <a:srgbClr val="F26B43"/>
          </p15:clr>
        </p15:guide>
        <p15:guide id="2" pos="192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08D19C6-7CDD-8E2A-136D-A130492B205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82953" y="4850387"/>
            <a:ext cx="868680" cy="242272"/>
          </a:xfrm>
          <a:prstGeom prst="rect">
            <a:avLst/>
          </a:prstGeom>
        </p:spPr>
      </p:pic>
      <p:sp>
        <p:nvSpPr>
          <p:cNvPr id="3" name="Title Placeholder 17">
            <a:extLst>
              <a:ext uri="{FF2B5EF4-FFF2-40B4-BE49-F238E27FC236}">
                <a16:creationId xmlns:a16="http://schemas.microsoft.com/office/drawing/2014/main" id="{6C408313-D853-0EAE-CF45-EE357D548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85" y="225477"/>
            <a:ext cx="3133983" cy="2011096"/>
          </a:xfrm>
          <a:prstGeom prst="rect">
            <a:avLst/>
          </a:prstGeom>
        </p:spPr>
        <p:txBody>
          <a:bodyPr vert="horz" lIns="0" tIns="45720" rIns="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211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</p:sldLayoutIdLst>
  <p:hf hdr="0" dt="0"/>
  <p:txStyles>
    <p:titleStyle>
      <a:lvl1pPr algn="l" defTabSz="685800" rtl="0" eaLnBrk="1" latinLnBrk="0" hangingPunct="1">
        <a:lnSpc>
          <a:spcPct val="110000"/>
        </a:lnSpc>
        <a:spcBef>
          <a:spcPct val="0"/>
        </a:spcBef>
        <a:buNone/>
        <a:defRPr sz="2800" b="0" i="0" kern="1200" spc="-8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" userDrawn="1">
          <p15:clr>
            <a:srgbClr val="F26B43"/>
          </p15:clr>
        </p15:guide>
        <p15:guide id="2" pos="144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08D19C6-7CDD-8E2A-136D-A130492B205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82953" y="4850387"/>
            <a:ext cx="868680" cy="242272"/>
          </a:xfrm>
          <a:prstGeom prst="rect">
            <a:avLst/>
          </a:prstGeom>
        </p:spPr>
      </p:pic>
      <p:sp>
        <p:nvSpPr>
          <p:cNvPr id="2" name="Title Placeholder 17">
            <a:extLst>
              <a:ext uri="{FF2B5EF4-FFF2-40B4-BE49-F238E27FC236}">
                <a16:creationId xmlns:a16="http://schemas.microsoft.com/office/drawing/2014/main" id="{A1A25BDE-E8AA-1CE4-FB3B-93F81B91F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086" y="225477"/>
            <a:ext cx="2169126" cy="2011096"/>
          </a:xfrm>
          <a:prstGeom prst="rect">
            <a:avLst/>
          </a:prstGeom>
        </p:spPr>
        <p:txBody>
          <a:bodyPr vert="horz" lIns="0" tIns="45720" rIns="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22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40" r:id="rId2"/>
    <p:sldLayoutId id="2147483741" r:id="rId3"/>
    <p:sldLayoutId id="2147483742" r:id="rId4"/>
    <p:sldLayoutId id="2147483743" r:id="rId5"/>
  </p:sldLayoutIdLst>
  <p:hf hdr="0" dt="0"/>
  <p:txStyles>
    <p:titleStyle>
      <a:lvl1pPr algn="l" defTabSz="685800" rtl="0" eaLnBrk="1" latinLnBrk="0" hangingPunct="1">
        <a:lnSpc>
          <a:spcPct val="110000"/>
        </a:lnSpc>
        <a:spcBef>
          <a:spcPct val="0"/>
        </a:spcBef>
        <a:buNone/>
        <a:defRPr sz="2800" b="0" i="0" kern="1200" spc="-8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2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" userDrawn="1">
          <p15:clr>
            <a:srgbClr val="F26B43"/>
          </p15:clr>
        </p15:guide>
        <p15:guide id="2" pos="144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E40DB0-989B-A239-DF1A-ABD1ADE22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1" y="236322"/>
            <a:ext cx="8686629" cy="910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9A61E8D-9DF8-C603-925F-4B5E60B097E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82953" y="4850387"/>
            <a:ext cx="868680" cy="24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15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4" r:id="rId2"/>
    <p:sldLayoutId id="2147483736" r:id="rId3"/>
    <p:sldLayoutId id="2147483735" r:id="rId4"/>
    <p:sldLayoutId id="2147483750" r:id="rId5"/>
    <p:sldLayoutId id="2147483752" r:id="rId6"/>
  </p:sldLayoutIdLst>
  <p:hf hdr="0" dt="0"/>
  <p:txStyles>
    <p:titleStyle>
      <a:lvl1pPr algn="l" defTabSz="685800" rtl="0" eaLnBrk="1" latinLnBrk="0" hangingPunct="1">
        <a:lnSpc>
          <a:spcPct val="110000"/>
        </a:lnSpc>
        <a:spcBef>
          <a:spcPct val="0"/>
        </a:spcBef>
        <a:buNone/>
        <a:defRPr sz="3200" b="0" i="0" kern="1200" spc="-8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ibson Ligh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" userDrawn="1">
          <p15:clr>
            <a:srgbClr val="F26B43"/>
          </p15:clr>
        </p15:guide>
        <p15:guide id="2" pos="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7">
            <a:extLst>
              <a:ext uri="{FF2B5EF4-FFF2-40B4-BE49-F238E27FC236}">
                <a16:creationId xmlns:a16="http://schemas.microsoft.com/office/drawing/2014/main" id="{F96EE4B8-6257-EC4D-A1E9-3CF71360C2A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0136" y="1327927"/>
            <a:ext cx="4812354" cy="3609265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EE7B8E-DB5B-6873-BD0C-044BEDC3B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715" y="-290919"/>
            <a:ext cx="8683196" cy="1666166"/>
          </a:xfrm>
        </p:spPr>
        <p:txBody>
          <a:bodyPr/>
          <a:lstStyle/>
          <a:p>
            <a:r>
              <a:rPr lang="en-US" dirty="0"/>
              <a:t>Project FeederWatch</a:t>
            </a:r>
            <a:br>
              <a:rPr lang="en-US" dirty="0"/>
            </a:br>
            <a:r>
              <a:rPr lang="en-US" sz="2400" dirty="0"/>
              <a:t>Engaging the public to monitor winter birds in North America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1FA3F17-5AB9-9DDB-FAB5-93E8FCE0FF66}"/>
              </a:ext>
            </a:extLst>
          </p:cNvPr>
          <p:cNvSpPr txBox="1">
            <a:spLocks/>
          </p:cNvSpPr>
          <p:nvPr/>
        </p:nvSpPr>
        <p:spPr>
          <a:xfrm>
            <a:off x="3288154" y="4802254"/>
            <a:ext cx="3657600" cy="134938"/>
          </a:xfrm>
          <a:prstGeom prst="rect">
            <a:avLst/>
          </a:prstGeom>
        </p:spPr>
        <p:txBody>
          <a:bodyPr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00" b="1" dirty="0">
                <a:solidFill>
                  <a:schemeClr val="bg1"/>
                </a:solidFill>
              </a:rPr>
              <a:t>Blue Jay by Maria </a:t>
            </a:r>
            <a:r>
              <a:rPr lang="en-US" sz="600" b="1" dirty="0" err="1">
                <a:solidFill>
                  <a:schemeClr val="bg1"/>
                </a:solidFill>
              </a:rPr>
              <a:t>Corcacas</a:t>
            </a:r>
            <a:r>
              <a:rPr lang="en-US" sz="6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7896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45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0323" y="190499"/>
            <a:ext cx="5247851" cy="47625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0" name="Google Shape;300;p45"/>
          <p:cNvCxnSpPr/>
          <p:nvPr/>
        </p:nvCxnSpPr>
        <p:spPr>
          <a:xfrm flipH="1">
            <a:off x="2375455" y="1978192"/>
            <a:ext cx="2274300" cy="507900"/>
          </a:xfrm>
          <a:prstGeom prst="straightConnector1">
            <a:avLst/>
          </a:prstGeom>
          <a:noFill/>
          <a:ln w="28575" cap="flat" cmpd="sng">
            <a:solidFill>
              <a:srgbClr val="DD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1" name="Google Shape;301;p45"/>
          <p:cNvCxnSpPr/>
          <p:nvPr/>
        </p:nvCxnSpPr>
        <p:spPr>
          <a:xfrm rot="10800000">
            <a:off x="2435755" y="1451092"/>
            <a:ext cx="2214000" cy="527100"/>
          </a:xfrm>
          <a:prstGeom prst="straightConnector1">
            <a:avLst/>
          </a:prstGeom>
          <a:noFill/>
          <a:ln w="28575" cap="flat" cmpd="sng">
            <a:solidFill>
              <a:srgbClr val="DD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02" name="Google Shape;302;p45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342" y="2965108"/>
            <a:ext cx="893507" cy="1008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91;p44" descr="Anna_MaggieMacDonald.jpg">
            <a:extLst>
              <a:ext uri="{FF2B5EF4-FFF2-40B4-BE49-F238E27FC236}">
                <a16:creationId xmlns:a16="http://schemas.microsoft.com/office/drawing/2014/main" id="{36B52A25-1F04-52E0-6FA3-648DC5E5BA29}"/>
              </a:ext>
            </a:extLst>
          </p:cNvPr>
          <p:cNvPicPr preferRelativeResize="0"/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 b="-4"/>
          <a:stretch>
            <a:fillRect/>
          </a:stretch>
        </p:blipFill>
        <p:spPr>
          <a:xfrm>
            <a:off x="4887528" y="743026"/>
            <a:ext cx="4013197" cy="34355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3" name="Google Shape;268;p41">
            <a:extLst>
              <a:ext uri="{FF2B5EF4-FFF2-40B4-BE49-F238E27FC236}">
                <a16:creationId xmlns:a16="http://schemas.microsoft.com/office/drawing/2014/main" id="{52BA6CBC-F317-3EB9-3325-0BC7B5E5CB22}"/>
              </a:ext>
            </a:extLst>
          </p:cNvPr>
          <p:cNvSpPr txBox="1"/>
          <p:nvPr/>
        </p:nvSpPr>
        <p:spPr>
          <a:xfrm>
            <a:off x="4887528" y="3720066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Grieg, E. I., Wood, E.M., and D.N. Bonter. 2017. </a:t>
            </a:r>
            <a:r>
              <a:rPr lang="en-US" sz="700" dirty="0"/>
              <a:t>Winter range expansion of a hummingbird is associated with urbanization and supplementary feeding</a:t>
            </a:r>
            <a:r>
              <a:rPr lang="en" sz="700" dirty="0"/>
              <a:t>. Proceedings of the Royal Society B.  284,</a:t>
            </a:r>
            <a:endParaRPr sz="700" dirty="0"/>
          </a:p>
        </p:txBody>
      </p:sp>
      <p:sp>
        <p:nvSpPr>
          <p:cNvPr id="4" name="Google Shape;298;p45">
            <a:extLst>
              <a:ext uri="{FF2B5EF4-FFF2-40B4-BE49-F238E27FC236}">
                <a16:creationId xmlns:a16="http://schemas.microsoft.com/office/drawing/2014/main" id="{680452B9-6F34-CDF3-AAE2-2BDE0D7E69AF}"/>
              </a:ext>
            </a:extLst>
          </p:cNvPr>
          <p:cNvSpPr txBox="1"/>
          <p:nvPr/>
        </p:nvSpPr>
        <p:spPr>
          <a:xfrm>
            <a:off x="4572000" y="1454842"/>
            <a:ext cx="13329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Without hummingbirds in winter (1997)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07;p46">
            <a:extLst>
              <a:ext uri="{FF2B5EF4-FFF2-40B4-BE49-F238E27FC236}">
                <a16:creationId xmlns:a16="http://schemas.microsoft.com/office/drawing/2014/main" id="{2B1A640D-9312-351B-3349-C48F4182B83B}"/>
              </a:ext>
            </a:extLst>
          </p:cNvPr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5881" y="190499"/>
            <a:ext cx="5361976" cy="4860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Google Shape;309;p46">
            <a:extLst>
              <a:ext uri="{FF2B5EF4-FFF2-40B4-BE49-F238E27FC236}">
                <a16:creationId xmlns:a16="http://schemas.microsoft.com/office/drawing/2014/main" id="{A3A47775-3FE5-20A9-65B1-DA7286BBA109}"/>
              </a:ext>
            </a:extLst>
          </p:cNvPr>
          <p:cNvCxnSpPr/>
          <p:nvPr/>
        </p:nvCxnSpPr>
        <p:spPr>
          <a:xfrm flipH="1">
            <a:off x="1990615" y="1978195"/>
            <a:ext cx="2711400" cy="504900"/>
          </a:xfrm>
          <a:prstGeom prst="straightConnector1">
            <a:avLst/>
          </a:prstGeom>
          <a:noFill/>
          <a:ln w="28575" cap="flat" cmpd="sng">
            <a:solidFill>
              <a:srgbClr val="DD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" name="Google Shape;310;p46">
            <a:extLst>
              <a:ext uri="{FF2B5EF4-FFF2-40B4-BE49-F238E27FC236}">
                <a16:creationId xmlns:a16="http://schemas.microsoft.com/office/drawing/2014/main" id="{62055EF2-C7D4-2897-A439-80886CAF3157}"/>
              </a:ext>
            </a:extLst>
          </p:cNvPr>
          <p:cNvCxnSpPr/>
          <p:nvPr/>
        </p:nvCxnSpPr>
        <p:spPr>
          <a:xfrm rot="10800000">
            <a:off x="2175115" y="1349095"/>
            <a:ext cx="2526900" cy="629100"/>
          </a:xfrm>
          <a:prstGeom prst="straightConnector1">
            <a:avLst/>
          </a:prstGeom>
          <a:noFill/>
          <a:ln w="28575" cap="flat" cmpd="sng">
            <a:solidFill>
              <a:srgbClr val="DD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9" name="Google Shape;302;p45">
            <a:extLst>
              <a:ext uri="{FF2B5EF4-FFF2-40B4-BE49-F238E27FC236}">
                <a16:creationId xmlns:a16="http://schemas.microsoft.com/office/drawing/2014/main" id="{D66434A2-CB00-1990-F5FF-3D1C9F0CAED3}"/>
              </a:ext>
            </a:extLst>
          </p:cNvPr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342" y="2965108"/>
            <a:ext cx="893507" cy="1008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91;p44" descr="Anna_MaggieMacDonald.jpg">
            <a:extLst>
              <a:ext uri="{FF2B5EF4-FFF2-40B4-BE49-F238E27FC236}">
                <a16:creationId xmlns:a16="http://schemas.microsoft.com/office/drawing/2014/main" id="{038226FB-E8B9-1638-4191-1956EEB0E6E1}"/>
              </a:ext>
            </a:extLst>
          </p:cNvPr>
          <p:cNvPicPr preferRelativeResize="0"/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 b="-4"/>
          <a:stretch>
            <a:fillRect/>
          </a:stretch>
        </p:blipFill>
        <p:spPr>
          <a:xfrm>
            <a:off x="4887528" y="743026"/>
            <a:ext cx="4013197" cy="34355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1" name="Google Shape;268;p41">
            <a:extLst>
              <a:ext uri="{FF2B5EF4-FFF2-40B4-BE49-F238E27FC236}">
                <a16:creationId xmlns:a16="http://schemas.microsoft.com/office/drawing/2014/main" id="{5B411B94-3FAE-3CE1-7C0A-752B5C7F6476}"/>
              </a:ext>
            </a:extLst>
          </p:cNvPr>
          <p:cNvSpPr txBox="1"/>
          <p:nvPr/>
        </p:nvSpPr>
        <p:spPr>
          <a:xfrm>
            <a:off x="4887528" y="3720066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Grieg, E. I., Wood, E.M., and D.N. Bonter. 2017. </a:t>
            </a:r>
            <a:r>
              <a:rPr lang="en-US" sz="700" dirty="0"/>
              <a:t>Winter range expansion of a hummingbird is associated with urbanization and supplementary feeding</a:t>
            </a:r>
            <a:r>
              <a:rPr lang="en" sz="700" dirty="0"/>
              <a:t>. Proceedings of the Royal Society B.  284,</a:t>
            </a:r>
            <a:endParaRPr sz="700" dirty="0"/>
          </a:p>
        </p:txBody>
      </p:sp>
      <p:sp>
        <p:nvSpPr>
          <p:cNvPr id="12" name="Google Shape;311;p46">
            <a:extLst>
              <a:ext uri="{FF2B5EF4-FFF2-40B4-BE49-F238E27FC236}">
                <a16:creationId xmlns:a16="http://schemas.microsoft.com/office/drawing/2014/main" id="{251176BC-05BE-CEF1-89D7-3BAFA5F4AC2D}"/>
              </a:ext>
            </a:extLst>
          </p:cNvPr>
          <p:cNvSpPr txBox="1"/>
          <p:nvPr/>
        </p:nvSpPr>
        <p:spPr>
          <a:xfrm>
            <a:off x="4702015" y="1451095"/>
            <a:ext cx="1314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Many hummingbirds in winter (2013)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7F2EE-8467-912E-C2B2-57A9C5875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0063-3EB5-9A4E-AE92-ADD95A471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What’s new?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66344-2096-EBAC-DEDB-18D517F1B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5"/>
            <a:ext cx="4142379" cy="1471876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Recently expanded</a:t>
            </a:r>
          </a:p>
          <a:p>
            <a:pPr marL="971550" lvl="1" indent="-457200"/>
            <a:r>
              <a:rPr lang="en-US" dirty="0"/>
              <a:t>Mammals</a:t>
            </a:r>
          </a:p>
          <a:p>
            <a:pPr marL="971550" lvl="1" indent="-457200"/>
            <a:r>
              <a:rPr lang="en-US" dirty="0"/>
              <a:t>Behavioral interactions</a:t>
            </a:r>
          </a:p>
          <a:p>
            <a:pPr marL="971550" lvl="1" indent="-457200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34AD1A-D274-9BDF-75E2-E4E7E86D495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7000" y="4563533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Gray Squirrel by Lisa Barker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4006A3E5-E8CC-A2B3-8AE2-3E6BDCB7DCAA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4007" y="1269999"/>
            <a:ext cx="3979333" cy="329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311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C28D7-AEF8-EBF6-FA36-8845D21D4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2DCB1-1584-43D3-8B7A-329AB5601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What’s new?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BB939-39B0-455F-3A01-5D70A6240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57923"/>
            <a:ext cx="4142379" cy="1471876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Upcoming projects</a:t>
            </a:r>
          </a:p>
          <a:p>
            <a:pPr marL="971550" lvl="1" indent="-457200"/>
            <a:r>
              <a:rPr lang="en-US" dirty="0"/>
              <a:t>Bird Glass Collision Study</a:t>
            </a:r>
          </a:p>
          <a:p>
            <a:pPr marL="971550" lvl="1" indent="-457200"/>
            <a:r>
              <a:rPr lang="en-US" dirty="0"/>
              <a:t>Gardening for Birds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01601F-9021-C844-03B8-7191566E5BE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7000" y="4563533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Photos from Mhairi McFarlane</a:t>
            </a:r>
          </a:p>
        </p:txBody>
      </p:sp>
      <p:pic>
        <p:nvPicPr>
          <p:cNvPr id="8" name="Picture 7" descr="A yellow flower in a pot&#10;&#10;AI-generated content may be incorrect.">
            <a:extLst>
              <a:ext uri="{FF2B5EF4-FFF2-40B4-BE49-F238E27FC236}">
                <a16:creationId xmlns:a16="http://schemas.microsoft.com/office/drawing/2014/main" id="{062218E5-8CFE-57B4-0378-D41B69A25B0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5203" y="1357923"/>
            <a:ext cx="2038520" cy="3108278"/>
          </a:xfrm>
          <a:prstGeom prst="rect">
            <a:avLst/>
          </a:prstGeom>
        </p:spPr>
      </p:pic>
      <p:pic>
        <p:nvPicPr>
          <p:cNvPr id="15" name="Picture 14" descr="A window with trees reflected in it&#10;&#10;AI-generated content may be incorrect.">
            <a:extLst>
              <a:ext uri="{FF2B5EF4-FFF2-40B4-BE49-F238E27FC236}">
                <a16:creationId xmlns:a16="http://schemas.microsoft.com/office/drawing/2014/main" id="{5EC2EC4B-F830-1F2B-D2FB-DD96F52CCCC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083" y="1357923"/>
            <a:ext cx="3008209" cy="311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45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1D650E-7B0D-16E7-3219-788A5162D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Participate</a:t>
            </a:r>
          </a:p>
        </p:txBody>
      </p:sp>
    </p:spTree>
    <p:extLst>
      <p:ext uri="{BB962C8B-B14F-4D97-AF65-F5344CB8AC3E}">
        <p14:creationId xmlns:p14="http://schemas.microsoft.com/office/powerpoint/2010/main" val="2873624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4CB712-BD0F-86E8-17B3-5AD19A2B8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EDBCA-49EA-66C8-A405-B4E843853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618" y="183244"/>
            <a:ext cx="5018932" cy="2011096"/>
          </a:xfrm>
        </p:spPr>
        <p:txBody>
          <a:bodyPr/>
          <a:lstStyle/>
          <a:p>
            <a:r>
              <a:rPr lang="en-US" sz="3600" dirty="0">
                <a:latin typeface="+mj-lt"/>
              </a:rPr>
              <a:t>How to FeederWatch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788E65-FF6C-2151-5B4E-BA7B2D221854}"/>
              </a:ext>
            </a:extLst>
          </p:cNvPr>
          <p:cNvGrpSpPr/>
          <p:nvPr/>
        </p:nvGrpSpPr>
        <p:grpSpPr>
          <a:xfrm>
            <a:off x="3902169" y="1588074"/>
            <a:ext cx="4479831" cy="714040"/>
            <a:chOff x="4333099" y="1576630"/>
            <a:chExt cx="3559532" cy="714040"/>
          </a:xfrm>
        </p:grpSpPr>
        <p:sp>
          <p:nvSpPr>
            <p:cNvPr id="10" name="Google Shape;179;p23">
              <a:extLst>
                <a:ext uri="{FF2B5EF4-FFF2-40B4-BE49-F238E27FC236}">
                  <a16:creationId xmlns:a16="http://schemas.microsoft.com/office/drawing/2014/main" id="{0C2BA87A-EA6C-7DB2-B181-26DAE0FBB93E}"/>
                </a:ext>
              </a:extLst>
            </p:cNvPr>
            <p:cNvSpPr txBox="1"/>
            <p:nvPr userDrawn="1"/>
          </p:nvSpPr>
          <p:spPr>
            <a:xfrm>
              <a:off x="4829343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Select your count site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600" dirty="0">
                  <a:latin typeface="Gibson Light" pitchFamily="2" charset="77"/>
                </a:rPr>
                <a:t>Site description form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1" name="Google Shape;178;p23">
              <a:extLst>
                <a:ext uri="{FF2B5EF4-FFF2-40B4-BE49-F238E27FC236}">
                  <a16:creationId xmlns:a16="http://schemas.microsoft.com/office/drawing/2014/main" id="{9705388E-38C5-7294-DD37-E1A56F230683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02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12" name="Google Shape;184;p23">
              <a:extLst>
                <a:ext uri="{FF2B5EF4-FFF2-40B4-BE49-F238E27FC236}">
                  <a16:creationId xmlns:a16="http://schemas.microsoft.com/office/drawing/2014/main" id="{AD895254-66C6-C0E0-D7E5-DB3D9A34D1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CAFEFF-CC41-069B-A630-FAA2AEBD0614}"/>
              </a:ext>
            </a:extLst>
          </p:cNvPr>
          <p:cNvGrpSpPr/>
          <p:nvPr/>
        </p:nvGrpSpPr>
        <p:grpSpPr>
          <a:xfrm>
            <a:off x="3902169" y="820192"/>
            <a:ext cx="4479831" cy="714040"/>
            <a:chOff x="4333099" y="1576630"/>
            <a:chExt cx="3559532" cy="714040"/>
          </a:xfrm>
        </p:grpSpPr>
        <p:sp>
          <p:nvSpPr>
            <p:cNvPr id="14" name="Google Shape;179;p23">
              <a:extLst>
                <a:ext uri="{FF2B5EF4-FFF2-40B4-BE49-F238E27FC236}">
                  <a16:creationId xmlns:a16="http://schemas.microsoft.com/office/drawing/2014/main" id="{0E6F31F9-F5D1-BA44-B07B-02917F683EB1}"/>
                </a:ext>
              </a:extLst>
            </p:cNvPr>
            <p:cNvSpPr txBox="1"/>
            <p:nvPr userDrawn="1"/>
          </p:nvSpPr>
          <p:spPr>
            <a:xfrm>
              <a:off x="4829343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Sign up at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www.feederwatch.org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5" name="Google Shape;178;p23">
              <a:extLst>
                <a:ext uri="{FF2B5EF4-FFF2-40B4-BE49-F238E27FC236}">
                  <a16:creationId xmlns:a16="http://schemas.microsoft.com/office/drawing/2014/main" id="{0352C18A-BEE4-7873-D65D-43DE780B892B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01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16" name="Google Shape;184;p23">
              <a:extLst>
                <a:ext uri="{FF2B5EF4-FFF2-40B4-BE49-F238E27FC236}">
                  <a16:creationId xmlns:a16="http://schemas.microsoft.com/office/drawing/2014/main" id="{6F801ED7-38C8-2C08-4A4D-003347FD6A3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4E74C68-005A-B545-7F22-75FD8C3F5583}"/>
              </a:ext>
            </a:extLst>
          </p:cNvPr>
          <p:cNvGrpSpPr/>
          <p:nvPr/>
        </p:nvGrpSpPr>
        <p:grpSpPr>
          <a:xfrm>
            <a:off x="3902169" y="2355956"/>
            <a:ext cx="4479831" cy="714040"/>
            <a:chOff x="4333099" y="1576630"/>
            <a:chExt cx="3559532" cy="714040"/>
          </a:xfrm>
        </p:grpSpPr>
        <p:sp>
          <p:nvSpPr>
            <p:cNvPr id="18" name="Google Shape;179;p23">
              <a:extLst>
                <a:ext uri="{FF2B5EF4-FFF2-40B4-BE49-F238E27FC236}">
                  <a16:creationId xmlns:a16="http://schemas.microsoft.com/office/drawing/2014/main" id="{A31B8ED5-1D59-6F51-BCEB-4FEEE8D52BDE}"/>
                </a:ext>
              </a:extLst>
            </p:cNvPr>
            <p:cNvSpPr txBox="1"/>
            <p:nvPr userDrawn="1"/>
          </p:nvSpPr>
          <p:spPr>
            <a:xfrm>
              <a:off x="4836070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Choose your count days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latin typeface="Gibson Light" pitchFamily="2" charset="77"/>
                </a:rPr>
                <a:t>2 consecutive days, weekly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9" name="Google Shape;178;p23">
              <a:extLst>
                <a:ext uri="{FF2B5EF4-FFF2-40B4-BE49-F238E27FC236}">
                  <a16:creationId xmlns:a16="http://schemas.microsoft.com/office/drawing/2014/main" id="{4AEF595B-1FCE-041F-ABFD-597929D53893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03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20" name="Google Shape;184;p23">
              <a:extLst>
                <a:ext uri="{FF2B5EF4-FFF2-40B4-BE49-F238E27FC236}">
                  <a16:creationId xmlns:a16="http://schemas.microsoft.com/office/drawing/2014/main" id="{1C1288B0-A232-61E4-D7B1-77E311AD97B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983D3F-13F9-9B93-2F50-37C4A6F614E9}"/>
              </a:ext>
            </a:extLst>
          </p:cNvPr>
          <p:cNvGrpSpPr/>
          <p:nvPr/>
        </p:nvGrpSpPr>
        <p:grpSpPr>
          <a:xfrm>
            <a:off x="3902169" y="3123838"/>
            <a:ext cx="4479831" cy="714040"/>
            <a:chOff x="4333099" y="1576630"/>
            <a:chExt cx="3559532" cy="714040"/>
          </a:xfrm>
        </p:grpSpPr>
        <p:sp>
          <p:nvSpPr>
            <p:cNvPr id="22" name="Google Shape;179;p23">
              <a:extLst>
                <a:ext uri="{FF2B5EF4-FFF2-40B4-BE49-F238E27FC236}">
                  <a16:creationId xmlns:a16="http://schemas.microsoft.com/office/drawing/2014/main" id="{56BB17A0-E33C-2FA3-B4E5-3B99C4A8C085}"/>
                </a:ext>
              </a:extLst>
            </p:cNvPr>
            <p:cNvSpPr txBox="1"/>
            <p:nvPr userDrawn="1"/>
          </p:nvSpPr>
          <p:spPr>
            <a:xfrm>
              <a:off x="4842797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dirty="0">
                  <a:latin typeface="Gibson Light" pitchFamily="2" charset="77"/>
                </a:rPr>
                <a:t>Count birds (and mammals!)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latin typeface="Gibson Light" pitchFamily="2" charset="77"/>
                </a:rPr>
                <a:t>Observation time is flexible</a:t>
              </a:r>
            </a:p>
          </p:txBody>
        </p:sp>
        <p:sp>
          <p:nvSpPr>
            <p:cNvPr id="23" name="Google Shape;178;p23">
              <a:extLst>
                <a:ext uri="{FF2B5EF4-FFF2-40B4-BE49-F238E27FC236}">
                  <a16:creationId xmlns:a16="http://schemas.microsoft.com/office/drawing/2014/main" id="{31695D51-9670-73A4-2FED-611FE943BF6B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04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24" name="Google Shape;184;p23">
              <a:extLst>
                <a:ext uri="{FF2B5EF4-FFF2-40B4-BE49-F238E27FC236}">
                  <a16:creationId xmlns:a16="http://schemas.microsoft.com/office/drawing/2014/main" id="{AB5D66B3-B627-C72B-2C0E-5A8DCB584F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8" name="Picture 27" descr="A group of birds on a bird feeder&#10;&#10;AI-generated content may be incorrect.">
            <a:extLst>
              <a:ext uri="{FF2B5EF4-FFF2-40B4-BE49-F238E27FC236}">
                <a16:creationId xmlns:a16="http://schemas.microsoft.com/office/drawing/2014/main" id="{A439CC71-E996-2826-908C-0762EF896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50" y="295967"/>
            <a:ext cx="2892934" cy="4590525"/>
          </a:xfrm>
          <a:prstGeom prst="rect">
            <a:avLst/>
          </a:prstGeom>
        </p:spPr>
      </p:pic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6D4C3A00-4EFF-D60C-B4BF-80403F86840A}"/>
              </a:ext>
            </a:extLst>
          </p:cNvPr>
          <p:cNvSpPr txBox="1">
            <a:spLocks/>
          </p:cNvSpPr>
          <p:nvPr/>
        </p:nvSpPr>
        <p:spPr>
          <a:xfrm>
            <a:off x="-345916" y="4886492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800" dirty="0"/>
              <a:t>House Finches by Maria </a:t>
            </a:r>
            <a:r>
              <a:rPr lang="en-US" sz="800" dirty="0" err="1"/>
              <a:t>Corcacas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74632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BC848-451D-7A89-FAAC-1ECBA2710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C72D-1F61-3CDD-0D5D-4942957B3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should I count?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D5010-F5D6-5A98-CDF7-E10F6095EA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Birds attracted to the habitat</a:t>
            </a:r>
          </a:p>
          <a:p>
            <a:pPr marL="800100" lvl="1" indent="-457200"/>
            <a:r>
              <a:rPr lang="en-US" dirty="0"/>
              <a:t>Food or water you provided</a:t>
            </a:r>
          </a:p>
          <a:p>
            <a:pPr marL="800100" lvl="1" indent="-457200"/>
            <a:r>
              <a:rPr lang="en-US" dirty="0"/>
              <a:t>Trees, fruits, plantings you maintain</a:t>
            </a:r>
          </a:p>
          <a:p>
            <a:pPr marL="800100" lvl="1" indent="-457200"/>
            <a:r>
              <a:rPr lang="en-US" dirty="0"/>
              <a:t>Activity around feeders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1B8CA2-C0D8-BDE4-2529-5F7C7979453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43212" y="4613224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American Goldfinch by Bob </a:t>
            </a:r>
            <a:r>
              <a:rPr lang="en-US" sz="800" dirty="0" err="1"/>
              <a:t>Vuxinic</a:t>
            </a:r>
            <a:endParaRPr lang="en-US" sz="800" dirty="0"/>
          </a:p>
        </p:txBody>
      </p:sp>
      <p:pic>
        <p:nvPicPr>
          <p:cNvPr id="7" name="Picture Placeholder 6" descr="A bird on a branch&#10;&#10;AI-generated content may be incorrect.">
            <a:extLst>
              <a:ext uri="{FF2B5EF4-FFF2-40B4-BE49-F238E27FC236}">
                <a16:creationId xmlns:a16="http://schemas.microsoft.com/office/drawing/2014/main" id="{8E2C299D-D999-53FD-38BF-E25B413D26F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4893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B124B-79BA-79D9-2BF8-A52F61C9F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26B9B-2DB1-FCB1-1758-2DFAAD7BA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How should I count?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84AA9-FA7C-EFD9-E8CC-8C155CB2F0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Day 1: Record the maximum number of each species seen simultaneously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Day 2: Repeat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Your final count is the largest number for each species over both days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This can be tricky!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A7FBA5-8EE3-73D4-9F8C-7D9569942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793" y="395444"/>
            <a:ext cx="2939749" cy="4352612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C26527-0642-FDB7-D6C2-5D8E63590323}"/>
              </a:ext>
            </a:extLst>
          </p:cNvPr>
          <p:cNvSpPr txBox="1"/>
          <p:nvPr/>
        </p:nvSpPr>
        <p:spPr>
          <a:xfrm>
            <a:off x="5007793" y="4447974"/>
            <a:ext cx="12612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DAY 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533A65-CBA0-6A18-A471-E19BF9DFA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0372" y="104727"/>
            <a:ext cx="2997170" cy="4934046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5FECA51-F3E6-0ADE-C786-7247651C85BA}"/>
              </a:ext>
            </a:extLst>
          </p:cNvPr>
          <p:cNvSpPr txBox="1"/>
          <p:nvPr/>
        </p:nvSpPr>
        <p:spPr>
          <a:xfrm>
            <a:off x="4950372" y="4739003"/>
            <a:ext cx="12612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DAY 2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19322BE-C9DB-EAD8-7436-E223D6D55EFD}"/>
              </a:ext>
            </a:extLst>
          </p:cNvPr>
          <p:cNvSpPr txBox="1">
            <a:spLocks/>
          </p:cNvSpPr>
          <p:nvPr/>
        </p:nvSpPr>
        <p:spPr>
          <a:xfrm rot="16200000">
            <a:off x="6186211" y="3142504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800" dirty="0"/>
              <a:t>Pine Siskins by Brandon Green</a:t>
            </a:r>
          </a:p>
        </p:txBody>
      </p:sp>
    </p:spTree>
    <p:extLst>
      <p:ext uri="{BB962C8B-B14F-4D97-AF65-F5344CB8AC3E}">
        <p14:creationId xmlns:p14="http://schemas.microsoft.com/office/powerpoint/2010/main" val="59963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D8C4E-C1C6-4C14-08BC-F09745AD9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7F20D-CAC0-29DC-8C9D-718DD194E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CF4CF-08CD-0AF3-B7DB-EB1BD62EE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826842" cy="34355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1" dirty="0"/>
              <a:t>Day 1: </a:t>
            </a:r>
          </a:p>
          <a:p>
            <a:pPr marL="0" indent="0" algn="l">
              <a:buNone/>
            </a:pPr>
            <a:r>
              <a:rPr lang="en-US" sz="1600" dirty="0"/>
              <a:t>9:00 am – 2 House Finches</a:t>
            </a:r>
          </a:p>
          <a:p>
            <a:pPr marL="0" indent="0" algn="l">
              <a:buNone/>
            </a:pPr>
            <a:r>
              <a:rPr lang="en-US" sz="1600" dirty="0"/>
              <a:t>12:30 pm – 1 American Crow, 1 Hairy Woodpecker</a:t>
            </a:r>
          </a:p>
          <a:p>
            <a:pPr marL="0" indent="0" algn="l">
              <a:buNone/>
            </a:pPr>
            <a:r>
              <a:rPr lang="en-US" sz="1600" dirty="0"/>
              <a:t>3:00 pm – 4 Black-capped Chickadees</a:t>
            </a:r>
          </a:p>
          <a:p>
            <a:pPr marL="0" indent="0" algn="l">
              <a:buNone/>
            </a:pPr>
            <a:endParaRPr lang="en-US" b="1" dirty="0"/>
          </a:p>
          <a:p>
            <a:pPr marL="0" indent="0" algn="l">
              <a:buNone/>
            </a:pPr>
            <a:r>
              <a:rPr lang="en-US" b="1" dirty="0"/>
              <a:t>Day 2: </a:t>
            </a:r>
          </a:p>
          <a:p>
            <a:pPr marL="0" indent="0" algn="l">
              <a:buNone/>
            </a:pPr>
            <a:r>
              <a:rPr lang="en-US" sz="1500" dirty="0"/>
              <a:t>10:00 am – 4 House Finches, 2 Black-capped Chickadees</a:t>
            </a:r>
          </a:p>
          <a:p>
            <a:pPr marL="0" indent="0">
              <a:buNone/>
            </a:pPr>
            <a:r>
              <a:rPr lang="en-US" sz="1500" dirty="0"/>
              <a:t>2:00 pm – 3 Black-capped Chickadees</a:t>
            </a:r>
          </a:p>
          <a:p>
            <a:pPr marL="0" indent="0" algn="l">
              <a:buNone/>
            </a:pPr>
            <a:endParaRPr lang="en-US" sz="15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 descr="Birds on a log eating seeds">
            <a:extLst>
              <a:ext uri="{FF2B5EF4-FFF2-40B4-BE49-F238E27FC236}">
                <a16:creationId xmlns:a16="http://schemas.microsoft.com/office/drawing/2014/main" id="{DA13531B-FB4D-3C7D-6808-8F91A3DAF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189" y="1349453"/>
            <a:ext cx="3776623" cy="2832467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D5DE578-4AA3-91B5-B3A5-6530BAB1DD0A}"/>
              </a:ext>
            </a:extLst>
          </p:cNvPr>
          <p:cNvSpPr txBox="1">
            <a:spLocks/>
          </p:cNvSpPr>
          <p:nvPr/>
        </p:nvSpPr>
        <p:spPr>
          <a:xfrm>
            <a:off x="5243212" y="4181920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800" dirty="0"/>
              <a:t>House Finches by Errol Taskin</a:t>
            </a:r>
          </a:p>
        </p:txBody>
      </p:sp>
    </p:spTree>
    <p:extLst>
      <p:ext uri="{BB962C8B-B14F-4D97-AF65-F5344CB8AC3E}">
        <p14:creationId xmlns:p14="http://schemas.microsoft.com/office/powerpoint/2010/main" val="3893889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9F14B-9417-B0D5-CB8C-80F4EA0CF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482A-2E9E-CA16-88AB-EA0C443B2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How many House Finches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5A749-9E66-5E8B-1472-351BBD09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676485" cy="3435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sz="1500" dirty="0"/>
              <a:t>9:00 am – </a:t>
            </a:r>
            <a:r>
              <a:rPr lang="en-US" sz="1500" b="1" dirty="0">
                <a:solidFill>
                  <a:schemeClr val="accent6"/>
                </a:solidFill>
              </a:rPr>
              <a:t>2 House Finches</a:t>
            </a:r>
          </a:p>
          <a:p>
            <a:pPr marL="0" indent="0">
              <a:buNone/>
            </a:pPr>
            <a:r>
              <a:rPr lang="en-US" sz="1500" dirty="0"/>
              <a:t>12:30 pm – 1 American Crow, 1 Hairy Woodpecker</a:t>
            </a:r>
          </a:p>
          <a:p>
            <a:pPr marL="0" indent="0">
              <a:buNone/>
            </a:pPr>
            <a:r>
              <a:rPr lang="en-US" sz="1500" dirty="0"/>
              <a:t>3:00 pm – 4 Black-capped Chickadees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sz="1500" dirty="0"/>
              <a:t>10:00 am – </a:t>
            </a:r>
            <a:r>
              <a:rPr lang="en-US" sz="1500" b="1" dirty="0">
                <a:solidFill>
                  <a:schemeClr val="accent6"/>
                </a:solidFill>
              </a:rPr>
              <a:t>4 House Finches</a:t>
            </a:r>
            <a:r>
              <a:rPr lang="en-US" sz="1500" dirty="0"/>
              <a:t>, 2 Black-capped Chickadees</a:t>
            </a:r>
          </a:p>
          <a:p>
            <a:pPr marL="0" indent="0">
              <a:buNone/>
            </a:pPr>
            <a:r>
              <a:rPr lang="en-US" sz="1500" dirty="0"/>
              <a:t>2:00 pm – 3 Black-capped Chickadees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02BB54-E6E2-4095-B998-5A19491D44B9}"/>
              </a:ext>
            </a:extLst>
          </p:cNvPr>
          <p:cNvSpPr txBox="1"/>
          <p:nvPr/>
        </p:nvSpPr>
        <p:spPr>
          <a:xfrm>
            <a:off x="4563762" y="1627784"/>
            <a:ext cx="380118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9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8C4D5-C113-1B8C-699D-AA64278307EE}"/>
              </a:ext>
            </a:extLst>
          </p:cNvPr>
          <p:cNvSpPr txBox="1"/>
          <p:nvPr/>
        </p:nvSpPr>
        <p:spPr>
          <a:xfrm>
            <a:off x="4995208" y="1984155"/>
            <a:ext cx="34620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000" dirty="0">
                <a:solidFill>
                  <a:schemeClr val="accent6"/>
                </a:solidFill>
              </a:rPr>
              <a:t>Option A: 2 House Finches</a:t>
            </a:r>
          </a:p>
          <a:p>
            <a:pPr marL="0" indent="0" algn="l">
              <a:buNone/>
            </a:pPr>
            <a:r>
              <a:rPr lang="en-US" sz="2000" dirty="0">
                <a:solidFill>
                  <a:schemeClr val="accent6"/>
                </a:solidFill>
              </a:rPr>
              <a:t>Option B: 4 House Finches</a:t>
            </a:r>
          </a:p>
          <a:p>
            <a:pPr marL="0" indent="0" algn="l">
              <a:buNone/>
            </a:pPr>
            <a:r>
              <a:rPr lang="en-US" sz="2000" dirty="0">
                <a:solidFill>
                  <a:schemeClr val="accent6"/>
                </a:solidFill>
              </a:rPr>
              <a:t>Option C: 6 House Finches</a:t>
            </a:r>
          </a:p>
        </p:txBody>
      </p:sp>
    </p:spTree>
    <p:extLst>
      <p:ext uri="{BB962C8B-B14F-4D97-AF65-F5344CB8AC3E}">
        <p14:creationId xmlns:p14="http://schemas.microsoft.com/office/powerpoint/2010/main" val="3441163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8C865C-2F33-62F0-F0C4-ECAF47927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F11160-E7B3-3F47-8C56-6D70C3113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Our Program &amp; Research</a:t>
            </a:r>
          </a:p>
        </p:txBody>
      </p:sp>
    </p:spTree>
    <p:extLst>
      <p:ext uri="{BB962C8B-B14F-4D97-AF65-F5344CB8AC3E}">
        <p14:creationId xmlns:p14="http://schemas.microsoft.com/office/powerpoint/2010/main" val="106773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97109-9DC5-6502-624E-4829B7272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3C3A6-0A66-8C89-0073-97ECC0A88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How many House Finches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E4F81-6DC8-FBF1-1269-79B2FEBD0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676485" cy="3435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sz="1500" dirty="0"/>
              <a:t>9:00 am -–2 House Finches</a:t>
            </a:r>
          </a:p>
          <a:p>
            <a:pPr marL="0" indent="0">
              <a:buNone/>
            </a:pPr>
            <a:r>
              <a:rPr lang="en-US" sz="1500" dirty="0"/>
              <a:t>12:30 pm – 1 American Crow, 1 Hairy Woodpecker</a:t>
            </a:r>
          </a:p>
          <a:p>
            <a:pPr marL="0" indent="0">
              <a:buNone/>
            </a:pPr>
            <a:r>
              <a:rPr lang="en-US" sz="1500" dirty="0"/>
              <a:t>3:00 pm – 4 Black-capped Chickadees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sz="1500" dirty="0"/>
              <a:t>10:00 am – </a:t>
            </a:r>
            <a:r>
              <a:rPr lang="en-US" sz="1500" b="1" dirty="0">
                <a:solidFill>
                  <a:schemeClr val="accent2"/>
                </a:solidFill>
              </a:rPr>
              <a:t>4 House Finches</a:t>
            </a:r>
            <a:r>
              <a:rPr lang="en-US" sz="1500" dirty="0"/>
              <a:t>, 2 Black-capped Chickadees</a:t>
            </a:r>
          </a:p>
          <a:p>
            <a:pPr marL="0" indent="0">
              <a:buNone/>
            </a:pPr>
            <a:r>
              <a:rPr lang="en-US" sz="1500" dirty="0"/>
              <a:t>2:00 pm – 3 Black-capped Chickadees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C32F46-BCD6-F619-D51A-143629B3EFF4}"/>
              </a:ext>
            </a:extLst>
          </p:cNvPr>
          <p:cNvSpPr txBox="1"/>
          <p:nvPr/>
        </p:nvSpPr>
        <p:spPr>
          <a:xfrm>
            <a:off x="4563762" y="1627784"/>
            <a:ext cx="380118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9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6FE28E-89C2-72CD-B186-0DE3AC8244B2}"/>
              </a:ext>
            </a:extLst>
          </p:cNvPr>
          <p:cNvSpPr txBox="1"/>
          <p:nvPr/>
        </p:nvSpPr>
        <p:spPr>
          <a:xfrm>
            <a:off x="4995208" y="1984155"/>
            <a:ext cx="34620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</a:rPr>
              <a:t>Answer:</a:t>
            </a:r>
          </a:p>
          <a:p>
            <a:r>
              <a:rPr lang="en-US" sz="2000" dirty="0"/>
              <a:t>Option A: 2 House Finches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Option B: 4 House Finches</a:t>
            </a:r>
          </a:p>
          <a:p>
            <a:r>
              <a:rPr lang="en-US" sz="2000" dirty="0"/>
              <a:t>Option C: 6 House Finches</a:t>
            </a:r>
          </a:p>
        </p:txBody>
      </p:sp>
    </p:spTree>
    <p:extLst>
      <p:ext uri="{BB962C8B-B14F-4D97-AF65-F5344CB8AC3E}">
        <p14:creationId xmlns:p14="http://schemas.microsoft.com/office/powerpoint/2010/main" val="972223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F0C96-9177-8FF3-7FF9-B5264C391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823CF-AD82-9042-513C-11886B391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000" dirty="0"/>
              <a:t>How many Black-capped Chickadees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29854-02FF-F12F-4AC1-F59B5556C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676485" cy="34355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sz="1600" dirty="0"/>
              <a:t>9:00 am – 2 House Finches</a:t>
            </a:r>
          </a:p>
          <a:p>
            <a:pPr marL="0" indent="0">
              <a:buNone/>
            </a:pPr>
            <a:r>
              <a:rPr lang="en-US" sz="1600" dirty="0"/>
              <a:t>12:30 pm – 1 American Crow, 1 Hairy Woodpecker</a:t>
            </a:r>
          </a:p>
          <a:p>
            <a:pPr marL="0" indent="0">
              <a:buNone/>
            </a:pPr>
            <a:r>
              <a:rPr lang="en-US" sz="1600" dirty="0"/>
              <a:t>3:00 pm – </a:t>
            </a:r>
            <a:r>
              <a:rPr lang="en-US" sz="1600" b="1" dirty="0">
                <a:solidFill>
                  <a:schemeClr val="accent6"/>
                </a:solidFill>
              </a:rPr>
              <a:t>4 Black-capped Chickadees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sz="1500" dirty="0"/>
              <a:t>10:00 am – 4 House Finches, </a:t>
            </a:r>
            <a:r>
              <a:rPr lang="en-US" sz="1500" b="1" dirty="0">
                <a:solidFill>
                  <a:schemeClr val="accent6"/>
                </a:solidFill>
              </a:rPr>
              <a:t>2 Black-capped Chickadees</a:t>
            </a:r>
          </a:p>
          <a:p>
            <a:pPr marL="0" indent="0">
              <a:buNone/>
            </a:pPr>
            <a:r>
              <a:rPr lang="en-US" sz="1500" dirty="0"/>
              <a:t>2:00 pm – </a:t>
            </a:r>
            <a:r>
              <a:rPr lang="en-US" sz="1500" b="1" dirty="0">
                <a:solidFill>
                  <a:schemeClr val="accent6"/>
                </a:solidFill>
              </a:rPr>
              <a:t>3 Black-capped Chickadees</a:t>
            </a:r>
          </a:p>
          <a:p>
            <a:pPr marL="0" indent="0">
              <a:buNone/>
            </a:pPr>
            <a:endParaRPr lang="en-US" sz="1500" dirty="0">
              <a:solidFill>
                <a:schemeClr val="accent6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921782-2748-FB7A-78BF-E063DA1E80BC}"/>
              </a:ext>
            </a:extLst>
          </p:cNvPr>
          <p:cNvSpPr txBox="1"/>
          <p:nvPr/>
        </p:nvSpPr>
        <p:spPr>
          <a:xfrm>
            <a:off x="4563762" y="1627784"/>
            <a:ext cx="380118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9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7DFECA-6C73-56D9-17BE-8416E5687A60}"/>
              </a:ext>
            </a:extLst>
          </p:cNvPr>
          <p:cNvSpPr txBox="1"/>
          <p:nvPr/>
        </p:nvSpPr>
        <p:spPr>
          <a:xfrm>
            <a:off x="4656063" y="1984155"/>
            <a:ext cx="434355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6"/>
                </a:solidFill>
              </a:rPr>
              <a:t>Option A: 2 Black-capped Chickadees</a:t>
            </a:r>
          </a:p>
          <a:p>
            <a:r>
              <a:rPr lang="en-US" sz="2000" dirty="0">
                <a:solidFill>
                  <a:schemeClr val="accent6"/>
                </a:solidFill>
              </a:rPr>
              <a:t>Option B: 3 Black-capped Chickadees</a:t>
            </a:r>
          </a:p>
          <a:p>
            <a:r>
              <a:rPr lang="en-US" sz="2000" dirty="0">
                <a:solidFill>
                  <a:schemeClr val="accent6"/>
                </a:solidFill>
              </a:rPr>
              <a:t>Option C: 4 Black-capped Chickadees</a:t>
            </a:r>
          </a:p>
          <a:p>
            <a:r>
              <a:rPr lang="en-US" sz="2000" dirty="0">
                <a:solidFill>
                  <a:schemeClr val="accent6"/>
                </a:solidFill>
              </a:rPr>
              <a:t>Option D: 5 Black-capped Chickadees</a:t>
            </a:r>
          </a:p>
          <a:p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19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72E0C-BAA2-1CF7-0EFB-C0E57CFF4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C86BD-3DB0-47D5-75E0-4902CCF87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000" dirty="0"/>
              <a:t>How many Black-capped Chickadees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A03166-ECBD-DC98-86CE-43E94DB51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4676485" cy="3435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sz="1600" dirty="0"/>
              <a:t>9:00 am - 2 House Finches</a:t>
            </a:r>
          </a:p>
          <a:p>
            <a:pPr marL="0" indent="0">
              <a:buNone/>
            </a:pPr>
            <a:r>
              <a:rPr lang="en-US" sz="1600" dirty="0"/>
              <a:t>12:30 pm - 1 American Crow, 1 Hairy Woodpecker</a:t>
            </a:r>
          </a:p>
          <a:p>
            <a:pPr marL="0" indent="0">
              <a:buNone/>
            </a:pPr>
            <a:r>
              <a:rPr lang="en-US" sz="1600" dirty="0"/>
              <a:t>3:00 pm - </a:t>
            </a:r>
            <a:r>
              <a:rPr lang="en-US" sz="1600" b="1" dirty="0">
                <a:solidFill>
                  <a:schemeClr val="accent2"/>
                </a:solidFill>
              </a:rPr>
              <a:t>4 Black-capped Chickadees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sz="1500" dirty="0"/>
              <a:t>10:00 am - 4 House Finches, 2 Black-capped Chickadees</a:t>
            </a:r>
          </a:p>
          <a:p>
            <a:pPr marL="0" indent="0">
              <a:buNone/>
            </a:pPr>
            <a:r>
              <a:rPr lang="en-US" sz="1500" dirty="0"/>
              <a:t>2:00 pm – 3 Black-capped Chickadees</a:t>
            </a:r>
          </a:p>
          <a:p>
            <a:pPr marL="0" indent="0">
              <a:buNone/>
            </a:pPr>
            <a:endParaRPr lang="en-US" sz="1500" dirty="0">
              <a:solidFill>
                <a:schemeClr val="accent6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30DEF1-481F-CBEC-18A7-AFBF6A5EFF00}"/>
              </a:ext>
            </a:extLst>
          </p:cNvPr>
          <p:cNvSpPr txBox="1"/>
          <p:nvPr/>
        </p:nvSpPr>
        <p:spPr>
          <a:xfrm>
            <a:off x="4563762" y="1627784"/>
            <a:ext cx="3801184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9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C6472C-870C-22DD-636C-53351A98C00A}"/>
              </a:ext>
            </a:extLst>
          </p:cNvPr>
          <p:cNvSpPr txBox="1"/>
          <p:nvPr/>
        </p:nvSpPr>
        <p:spPr>
          <a:xfrm>
            <a:off x="4656063" y="1984155"/>
            <a:ext cx="43435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</a:rPr>
              <a:t>Answer</a:t>
            </a:r>
          </a:p>
          <a:p>
            <a:r>
              <a:rPr lang="en-US" sz="2000" dirty="0"/>
              <a:t>Option A: 2 Black-capped Chickadees</a:t>
            </a:r>
          </a:p>
          <a:p>
            <a:r>
              <a:rPr lang="en-US" sz="2000" dirty="0"/>
              <a:t>Option B: 3 Black-capped Chickadees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Option C: 4 Black-capped Chickadees</a:t>
            </a:r>
          </a:p>
          <a:p>
            <a:r>
              <a:rPr lang="en-US" sz="2000" dirty="0"/>
              <a:t>Option D: 5 Black-capped Chickadees</a:t>
            </a:r>
          </a:p>
          <a:p>
            <a:endParaRPr lang="en-US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031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2A784-59C9-5CF5-81AA-F542B4056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03CA5-8758-B444-1287-6E7C3C1B1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would you submit in your count?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963AE-153E-6BE5-D62D-F61EA4DE5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5026223" cy="343551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dirty="0"/>
              <a:t>9:00 am – 2 House Finches</a:t>
            </a:r>
          </a:p>
          <a:p>
            <a:pPr marL="0" indent="0">
              <a:buNone/>
            </a:pPr>
            <a:r>
              <a:rPr lang="en-US" dirty="0"/>
              <a:t>12:30 pm – </a:t>
            </a:r>
            <a:r>
              <a:rPr lang="en-US" b="1" dirty="0">
                <a:solidFill>
                  <a:schemeClr val="accent2"/>
                </a:solidFill>
              </a:rPr>
              <a:t>1 American Crow</a:t>
            </a:r>
            <a:r>
              <a:rPr lang="en-US" dirty="0"/>
              <a:t>, </a:t>
            </a:r>
            <a:r>
              <a:rPr lang="en-US" b="1" dirty="0">
                <a:solidFill>
                  <a:schemeClr val="accent2"/>
                </a:solidFill>
              </a:rPr>
              <a:t>1 Hairy Woodpecker</a:t>
            </a:r>
          </a:p>
          <a:p>
            <a:pPr marL="0" indent="0">
              <a:buNone/>
            </a:pPr>
            <a:r>
              <a:rPr lang="en-US" dirty="0"/>
              <a:t>3:00 pm – </a:t>
            </a:r>
            <a:r>
              <a:rPr lang="en-US" b="1" dirty="0">
                <a:solidFill>
                  <a:schemeClr val="accent2"/>
                </a:solidFill>
              </a:rPr>
              <a:t>4 Black-capped Chickadees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dirty="0"/>
              <a:t>10:00 am – </a:t>
            </a:r>
            <a:r>
              <a:rPr lang="en-US" b="1" dirty="0">
                <a:solidFill>
                  <a:schemeClr val="accent2"/>
                </a:solidFill>
              </a:rPr>
              <a:t>4 House Finches</a:t>
            </a:r>
            <a:r>
              <a:rPr lang="en-US" dirty="0"/>
              <a:t>, 2 Black-capped Chickadees</a:t>
            </a:r>
          </a:p>
          <a:p>
            <a:pPr marL="0" indent="0">
              <a:buNone/>
            </a:pPr>
            <a:r>
              <a:rPr lang="en-US" dirty="0"/>
              <a:t>2:00 pm – 3 Black-capped Chickadees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D8DFB9-0EC5-FFE0-9B63-CCCD44D50D4C}"/>
              </a:ext>
            </a:extLst>
          </p:cNvPr>
          <p:cNvSpPr txBox="1"/>
          <p:nvPr/>
        </p:nvSpPr>
        <p:spPr>
          <a:xfrm>
            <a:off x="5347534" y="1627784"/>
            <a:ext cx="3108948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900" b="1" dirty="0"/>
              <a:t>Your Count: </a:t>
            </a:r>
          </a:p>
          <a:p>
            <a:pPr marL="0" indent="0" algn="l">
              <a:buNone/>
            </a:pPr>
            <a:r>
              <a:rPr lang="en-US" sz="1900" dirty="0">
                <a:solidFill>
                  <a:schemeClr val="accent2"/>
                </a:solidFill>
              </a:rPr>
              <a:t>4 House Finches</a:t>
            </a:r>
          </a:p>
          <a:p>
            <a:pPr marL="0" indent="0" algn="l">
              <a:buNone/>
            </a:pPr>
            <a:r>
              <a:rPr lang="en-US" sz="1900" dirty="0">
                <a:solidFill>
                  <a:schemeClr val="accent2"/>
                </a:solidFill>
              </a:rPr>
              <a:t>4 Black-capped Chickadees</a:t>
            </a:r>
          </a:p>
          <a:p>
            <a:r>
              <a:rPr lang="en-US" sz="1900" dirty="0">
                <a:solidFill>
                  <a:schemeClr val="accent2"/>
                </a:solidFill>
              </a:rPr>
              <a:t>1 American Crow</a:t>
            </a:r>
          </a:p>
          <a:p>
            <a:r>
              <a:rPr lang="en-US" sz="1900" dirty="0">
                <a:solidFill>
                  <a:schemeClr val="accent2"/>
                </a:solidFill>
              </a:rPr>
              <a:t>1 Hairy Woodpecker</a:t>
            </a:r>
            <a:r>
              <a:rPr lang="en-US" sz="19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83792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1832-6960-B78A-0241-99771172B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58F27-D473-FAC6-3E06-8CA1F3B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A8F24-BF44-D0CD-5FFC-106C5F262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5267536" cy="3435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dirty="0"/>
              <a:t>9:00 am – 2 Blue Jays, 1 Northern Cardinal</a:t>
            </a:r>
          </a:p>
          <a:p>
            <a:pPr marL="0" indent="0">
              <a:buNone/>
            </a:pPr>
            <a:r>
              <a:rPr lang="en-US" dirty="0"/>
              <a:t>11:00 am – 1 Northern Cardinal</a:t>
            </a:r>
          </a:p>
          <a:p>
            <a:pPr marL="457200" indent="-457200"/>
            <a:endParaRPr lang="en-US" dirty="0"/>
          </a:p>
          <a:p>
            <a:pPr marL="0" indent="0" algn="l">
              <a:buNone/>
            </a:pPr>
            <a:endParaRPr lang="en-US" b="1" dirty="0"/>
          </a:p>
          <a:p>
            <a:pPr marL="0" indent="0" algn="l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dirty="0"/>
              <a:t>3:00 pm – 1 Northern Cardinal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ABA87-24AA-21BE-F74F-14D87B85E202}"/>
              </a:ext>
            </a:extLst>
          </p:cNvPr>
          <p:cNvSpPr txBox="1"/>
          <p:nvPr/>
        </p:nvSpPr>
        <p:spPr>
          <a:xfrm>
            <a:off x="3729618" y="2252030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n-US" sz="1000" dirty="0"/>
              <a:t>Northern Cardinal by Gary Mueller</a:t>
            </a:r>
          </a:p>
        </p:txBody>
      </p:sp>
      <p:pic>
        <p:nvPicPr>
          <p:cNvPr id="5" name="Picture 4" descr="A bird sitting on a log&#10;&#10;AI-generated content may be incorrect.">
            <a:extLst>
              <a:ext uri="{FF2B5EF4-FFF2-40B4-BE49-F238E27FC236}">
                <a16:creationId xmlns:a16="http://schemas.microsoft.com/office/drawing/2014/main" id="{001E3E1F-9A10-57F2-DED1-FB574728716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3821" y="155307"/>
            <a:ext cx="1967797" cy="209976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1306D09-7A0C-707F-C736-875B134A35CE}"/>
              </a:ext>
            </a:extLst>
          </p:cNvPr>
          <p:cNvCxnSpPr>
            <a:cxnSpLocks/>
          </p:cNvCxnSpPr>
          <p:nvPr/>
        </p:nvCxnSpPr>
        <p:spPr>
          <a:xfrm flipV="1">
            <a:off x="4647627" y="1632686"/>
            <a:ext cx="1492746" cy="23389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61E1F1-A0E3-FE7F-CA4B-7AA2CFEBD393}"/>
              </a:ext>
            </a:extLst>
          </p:cNvPr>
          <p:cNvCxnSpPr>
            <a:cxnSpLocks/>
          </p:cNvCxnSpPr>
          <p:nvPr/>
        </p:nvCxnSpPr>
        <p:spPr>
          <a:xfrm>
            <a:off x="3581973" y="4108020"/>
            <a:ext cx="1160061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43B6671-3C87-2B80-383D-0303D8D1D68A}"/>
              </a:ext>
            </a:extLst>
          </p:cNvPr>
          <p:cNvSpPr txBox="1"/>
          <p:nvPr/>
        </p:nvSpPr>
        <p:spPr>
          <a:xfrm>
            <a:off x="2456034" y="4821978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n-US" sz="1000" dirty="0"/>
              <a:t>Northern Cardinal by Robert Dixon</a:t>
            </a:r>
          </a:p>
        </p:txBody>
      </p:sp>
      <p:pic>
        <p:nvPicPr>
          <p:cNvPr id="18" name="Picture 17" descr="A red bird sitting on a branch&#10;&#10;AI-generated content may be incorrect.">
            <a:extLst>
              <a:ext uri="{FF2B5EF4-FFF2-40B4-BE49-F238E27FC236}">
                <a16:creationId xmlns:a16="http://schemas.microsoft.com/office/drawing/2014/main" id="{B0F8200C-58AF-40B2-0B39-1E918E1901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060" y="2654136"/>
            <a:ext cx="2149974" cy="2179142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1ED633-D563-553F-6EFB-1E5E0DA8FE64}"/>
              </a:ext>
            </a:extLst>
          </p:cNvPr>
          <p:cNvCxnSpPr>
            <a:cxnSpLocks/>
          </p:cNvCxnSpPr>
          <p:nvPr/>
        </p:nvCxnSpPr>
        <p:spPr>
          <a:xfrm>
            <a:off x="3513221" y="2335367"/>
            <a:ext cx="1285660" cy="45595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777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A5BFC-5CF7-8341-F682-F10083088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CB3D4-AE55-D4FA-7107-99EF25D50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would you report?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CC326-1890-972D-844C-E12036AE1C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1" y="1195754"/>
            <a:ext cx="5267536" cy="3435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Day 1: </a:t>
            </a:r>
          </a:p>
          <a:p>
            <a:pPr marL="0" indent="0">
              <a:buNone/>
            </a:pPr>
            <a:r>
              <a:rPr lang="en-US" dirty="0"/>
              <a:t>9:00 am – 2 Blue Jays, 1 Northern Cardinal</a:t>
            </a:r>
          </a:p>
          <a:p>
            <a:pPr marL="0" indent="0">
              <a:buNone/>
            </a:pPr>
            <a:r>
              <a:rPr lang="en-US" dirty="0"/>
              <a:t>11:00 am – 1 Northern Cardinal</a:t>
            </a:r>
          </a:p>
          <a:p>
            <a:pPr marL="457200" indent="-457200"/>
            <a:endParaRPr lang="en-US" dirty="0"/>
          </a:p>
          <a:p>
            <a:pPr marL="0" indent="0" algn="l">
              <a:buNone/>
            </a:pPr>
            <a:endParaRPr lang="en-US" b="1" dirty="0"/>
          </a:p>
          <a:p>
            <a:pPr marL="0" indent="0" algn="l">
              <a:buNone/>
            </a:pPr>
            <a:r>
              <a:rPr lang="en-US" b="1" dirty="0"/>
              <a:t>Day 2: </a:t>
            </a:r>
          </a:p>
          <a:p>
            <a:pPr marL="0" indent="0">
              <a:buNone/>
            </a:pPr>
            <a:r>
              <a:rPr lang="en-US" dirty="0"/>
              <a:t>3:00 pm – 1 Northern Cardinal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F295F4-9DD8-455A-D53A-547A740FE4C7}"/>
              </a:ext>
            </a:extLst>
          </p:cNvPr>
          <p:cNvSpPr txBox="1"/>
          <p:nvPr/>
        </p:nvSpPr>
        <p:spPr>
          <a:xfrm>
            <a:off x="3854373" y="2259568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n-US" sz="1000" dirty="0"/>
              <a:t>Northern Cardinal by Gary Mueller</a:t>
            </a:r>
          </a:p>
        </p:txBody>
      </p:sp>
      <p:pic>
        <p:nvPicPr>
          <p:cNvPr id="5" name="Picture 4" descr="A bird sitting on a log&#10;&#10;AI-generated content may be incorrect.">
            <a:extLst>
              <a:ext uri="{FF2B5EF4-FFF2-40B4-BE49-F238E27FC236}">
                <a16:creationId xmlns:a16="http://schemas.microsoft.com/office/drawing/2014/main" id="{3D9CA52C-7334-64E3-DC72-D9F8238D1FC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3821" y="155307"/>
            <a:ext cx="1967797" cy="209976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8C4787-2688-B43D-09E7-9104AE3915BA}"/>
              </a:ext>
            </a:extLst>
          </p:cNvPr>
          <p:cNvCxnSpPr>
            <a:cxnSpLocks/>
          </p:cNvCxnSpPr>
          <p:nvPr/>
        </p:nvCxnSpPr>
        <p:spPr>
          <a:xfrm flipV="1">
            <a:off x="4647627" y="1632686"/>
            <a:ext cx="1492746" cy="23389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BF2F3B5-D79C-AD39-4613-9FCB7AA1BED3}"/>
              </a:ext>
            </a:extLst>
          </p:cNvPr>
          <p:cNvCxnSpPr>
            <a:cxnSpLocks/>
          </p:cNvCxnSpPr>
          <p:nvPr/>
        </p:nvCxnSpPr>
        <p:spPr>
          <a:xfrm>
            <a:off x="3581973" y="4108020"/>
            <a:ext cx="598141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D8E8970-2046-1955-1E86-E49B05337623}"/>
              </a:ext>
            </a:extLst>
          </p:cNvPr>
          <p:cNvSpPr txBox="1"/>
          <p:nvPr/>
        </p:nvSpPr>
        <p:spPr>
          <a:xfrm>
            <a:off x="1896987" y="4865082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n-US" sz="1000" dirty="0"/>
              <a:t>Northern Cardinal by Robert Dixon</a:t>
            </a:r>
          </a:p>
        </p:txBody>
      </p:sp>
      <p:pic>
        <p:nvPicPr>
          <p:cNvPr id="18" name="Picture 17" descr="A red bird sitting on a branch&#10;&#10;AI-generated content may be incorrect.">
            <a:extLst>
              <a:ext uri="{FF2B5EF4-FFF2-40B4-BE49-F238E27FC236}">
                <a16:creationId xmlns:a16="http://schemas.microsoft.com/office/drawing/2014/main" id="{5C80CC70-1666-35F0-8059-24CE2B0225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013" y="2613764"/>
            <a:ext cx="2149974" cy="2179142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9D94490-09FD-9AAA-364E-5DDAE4A2205F}"/>
              </a:ext>
            </a:extLst>
          </p:cNvPr>
          <p:cNvCxnSpPr>
            <a:cxnSpLocks/>
          </p:cNvCxnSpPr>
          <p:nvPr/>
        </p:nvCxnSpPr>
        <p:spPr>
          <a:xfrm>
            <a:off x="3513221" y="2335367"/>
            <a:ext cx="728770" cy="278397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74D27DA-6BAE-1E05-A21D-F952337E2B02}"/>
              </a:ext>
            </a:extLst>
          </p:cNvPr>
          <p:cNvSpPr txBox="1"/>
          <p:nvPr/>
        </p:nvSpPr>
        <p:spPr>
          <a:xfrm>
            <a:off x="6650736" y="2898772"/>
            <a:ext cx="225007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1400" b="1" dirty="0"/>
              <a:t>Your Count: </a:t>
            </a:r>
          </a:p>
          <a:p>
            <a:pPr marL="0" indent="0" algn="l">
              <a:buNone/>
            </a:pPr>
            <a:r>
              <a:rPr lang="en-US" sz="1400" b="1" dirty="0">
                <a:solidFill>
                  <a:schemeClr val="accent2"/>
                </a:solidFill>
              </a:rPr>
              <a:t>1 Northern Cardinal</a:t>
            </a:r>
          </a:p>
          <a:p>
            <a:pPr marL="0" indent="0" algn="l">
              <a:buNone/>
            </a:pPr>
            <a:r>
              <a:rPr lang="en-US" sz="1400" b="1" dirty="0">
                <a:solidFill>
                  <a:schemeClr val="accent2"/>
                </a:solidFill>
              </a:rPr>
              <a:t>2 Blue Jays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84489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94308-FC0C-4518-E183-C92B17D80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9B622-7F43-1348-673C-16F56191C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How should I count?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6DC76-3ED4-0A69-D419-D93E741DB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Birds that fly over your count site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Birds seen on non-count days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6D93C75D-535D-EAF1-06CC-5461B177747A}"/>
              </a:ext>
            </a:extLst>
          </p:cNvPr>
          <p:cNvSpPr txBox="1">
            <a:spLocks/>
          </p:cNvSpPr>
          <p:nvPr/>
        </p:nvSpPr>
        <p:spPr>
          <a:xfrm>
            <a:off x="5243212" y="4613224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800" dirty="0"/>
              <a:t>Sandhill Cranes by Diana Adams</a:t>
            </a:r>
          </a:p>
        </p:txBody>
      </p:sp>
      <p:pic>
        <p:nvPicPr>
          <p:cNvPr id="5" name="Picture Placeholder 6">
            <a:extLst>
              <a:ext uri="{FF2B5EF4-FFF2-40B4-BE49-F238E27FC236}">
                <a16:creationId xmlns:a16="http://schemas.microsoft.com/office/drawing/2014/main" id="{C98ECF7E-6830-291E-9D26-6040D7C77BD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4007" y="1195754"/>
            <a:ext cx="3979333" cy="3435512"/>
          </a:xfr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BB0195-4FF3-0971-51B1-04CCBBEAC354}"/>
              </a:ext>
            </a:extLst>
          </p:cNvPr>
          <p:cNvCxnSpPr>
            <a:cxnSpLocks/>
            <a:endCxn id="4" idx="3"/>
          </p:cNvCxnSpPr>
          <p:nvPr/>
        </p:nvCxnSpPr>
        <p:spPr>
          <a:xfrm>
            <a:off x="5013434" y="1162020"/>
            <a:ext cx="3887378" cy="3518673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3DFD6C-9ECC-5C7F-BD52-F051DB8FF894}"/>
              </a:ext>
            </a:extLst>
          </p:cNvPr>
          <p:cNvCxnSpPr>
            <a:cxnSpLocks/>
          </p:cNvCxnSpPr>
          <p:nvPr/>
        </p:nvCxnSpPr>
        <p:spPr>
          <a:xfrm flipH="1">
            <a:off x="4934007" y="1162020"/>
            <a:ext cx="3863152" cy="3518673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556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4D3D8-A486-C352-925B-FB36F50DD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BDD08-CE63-533D-1621-65E5CDB8B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What about mammals?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DC029-792A-7104-0CB4-309226FA0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Same protocol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More general categories</a:t>
            </a:r>
          </a:p>
          <a:p>
            <a:pPr marL="800100" lvl="1" indent="-457200"/>
            <a:r>
              <a:rPr lang="en-US" dirty="0"/>
              <a:t>Example: “squirrel” instead of “gray squirrel”</a:t>
            </a:r>
          </a:p>
        </p:txBody>
      </p:sp>
      <p:pic>
        <p:nvPicPr>
          <p:cNvPr id="5" name="Picture Placeholder 6" descr="Shy fox hiding behind a tree">
            <a:extLst>
              <a:ext uri="{FF2B5EF4-FFF2-40B4-BE49-F238E27FC236}">
                <a16:creationId xmlns:a16="http://schemas.microsoft.com/office/drawing/2014/main" id="{29224BF5-F707-A316-3CCC-5505E8AB93A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4007" y="1195754"/>
            <a:ext cx="3979333" cy="3435512"/>
          </a:xfrm>
        </p:spPr>
      </p:pic>
    </p:spTree>
    <p:extLst>
      <p:ext uri="{BB962C8B-B14F-4D97-AF65-F5344CB8AC3E}">
        <p14:creationId xmlns:p14="http://schemas.microsoft.com/office/powerpoint/2010/main" val="1893571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94860-8092-239B-7ED4-CB2857160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14FCD-C064-E720-38CC-936BC6897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Recording behavioral interactions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D7A09-867A-34DD-6A2B-9E1D1CE3F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0534" y="1051470"/>
            <a:ext cx="5360278" cy="3435513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/>
              <a:t>Displacement</a:t>
            </a:r>
          </a:p>
          <a:p>
            <a:pPr marL="800100" lvl="1" indent="-457200"/>
            <a:r>
              <a:rPr lang="en-US" dirty="0"/>
              <a:t>One bird (the “source”) tries to take over a resource occupied by another bird (the “target”)</a:t>
            </a:r>
          </a:p>
          <a:p>
            <a:pPr marL="1143000" lvl="2" indent="-457200"/>
            <a:r>
              <a:rPr lang="en-US" dirty="0"/>
              <a:t>Could be food, a good perch, etc.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/>
              <a:t>Predation</a:t>
            </a:r>
          </a:p>
          <a:p>
            <a:pPr marL="800100" lvl="1" indent="-457200"/>
            <a:r>
              <a:rPr lang="en-US" dirty="0"/>
              <a:t>One bird (the “source”) attempts to capture another bird (the “target”)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8AB153-92D8-B331-84E9-B38996AFC2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342"/>
          <a:stretch>
            <a:fillRect/>
          </a:stretch>
        </p:blipFill>
        <p:spPr bwMode="auto">
          <a:xfrm>
            <a:off x="397135" y="3025408"/>
            <a:ext cx="2749196" cy="192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9F564672-A81C-A068-78DD-1059AEB27E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840" y="1051470"/>
            <a:ext cx="2774731" cy="193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4BD3AD8-CBD7-A969-28D4-5D61B968C059}"/>
              </a:ext>
            </a:extLst>
          </p:cNvPr>
          <p:cNvSpPr txBox="1">
            <a:spLocks/>
          </p:cNvSpPr>
          <p:nvPr/>
        </p:nvSpPr>
        <p:spPr>
          <a:xfrm rot="16200000">
            <a:off x="1412899" y="3052949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5000"/>
              </a:lnSpc>
              <a:buFont typeface="Arial" panose="020B0604020202020204" pitchFamily="34" charset="0"/>
              <a:buNone/>
            </a:pPr>
            <a:r>
              <a:rPr lang="en-US" sz="800" dirty="0"/>
              <a:t>Northern Flicker displaces European Starling by Pam Koch</a:t>
            </a:r>
          </a:p>
          <a:p>
            <a:pPr marL="0" indent="0">
              <a:lnSpc>
                <a:spcPct val="25000"/>
              </a:lnSpc>
              <a:buFont typeface="Arial" panose="020B0604020202020204" pitchFamily="34" charset="0"/>
              <a:buNone/>
            </a:pPr>
            <a:r>
              <a:rPr lang="en-US" sz="800" dirty="0"/>
              <a:t>Sharp-shinned Hawk depredates European Starling by Karen Burke</a:t>
            </a:r>
          </a:p>
        </p:txBody>
      </p:sp>
    </p:spTree>
    <p:extLst>
      <p:ext uri="{BB962C8B-B14F-4D97-AF65-F5344CB8AC3E}">
        <p14:creationId xmlns:p14="http://schemas.microsoft.com/office/powerpoint/2010/main" val="11624316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7C9C8-8DD9-AB71-5999-3D6AE83A0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EAB1E-BFE7-2FC0-A30C-1AF099396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618" y="183244"/>
            <a:ext cx="5018932" cy="2011096"/>
          </a:xfrm>
        </p:spPr>
        <p:txBody>
          <a:bodyPr/>
          <a:lstStyle/>
          <a:p>
            <a:r>
              <a:rPr lang="en-US" sz="3600" dirty="0">
                <a:latin typeface="+mj-lt"/>
              </a:rPr>
              <a:t>How to FeederWatch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013800-005F-4373-BF94-4D65225BBDCD}"/>
              </a:ext>
            </a:extLst>
          </p:cNvPr>
          <p:cNvGrpSpPr/>
          <p:nvPr/>
        </p:nvGrpSpPr>
        <p:grpSpPr>
          <a:xfrm>
            <a:off x="3902169" y="3891719"/>
            <a:ext cx="4479831" cy="714040"/>
            <a:chOff x="4333099" y="1576630"/>
            <a:chExt cx="3559532" cy="714040"/>
          </a:xfrm>
        </p:grpSpPr>
        <p:sp>
          <p:nvSpPr>
            <p:cNvPr id="6" name="Google Shape;179;p23">
              <a:extLst>
                <a:ext uri="{FF2B5EF4-FFF2-40B4-BE49-F238E27FC236}">
                  <a16:creationId xmlns:a16="http://schemas.microsoft.com/office/drawing/2014/main" id="{11BD51A7-B834-D138-58CD-136E8C00A2B5}"/>
                </a:ext>
              </a:extLst>
            </p:cNvPr>
            <p:cNvSpPr txBox="1"/>
            <p:nvPr userDrawn="1"/>
          </p:nvSpPr>
          <p:spPr>
            <a:xfrm>
              <a:off x="4836070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Submit your data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600" b="1" dirty="0">
                  <a:latin typeface="Gibson Light" pitchFamily="2" charset="77"/>
                </a:rPr>
                <a:t>Counts + time, snow cover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7" name="Google Shape;178;p23">
              <a:extLst>
                <a:ext uri="{FF2B5EF4-FFF2-40B4-BE49-F238E27FC236}">
                  <a16:creationId xmlns:a16="http://schemas.microsoft.com/office/drawing/2014/main" id="{F80A464C-11F3-7F94-38D5-4E236B1780E9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05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8" name="Google Shape;184;p23">
              <a:extLst>
                <a:ext uri="{FF2B5EF4-FFF2-40B4-BE49-F238E27FC236}">
                  <a16:creationId xmlns:a16="http://schemas.microsoft.com/office/drawing/2014/main" id="{E20D18DB-A89F-F11E-4646-A139C2813E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D941E48-4658-135F-288C-788BE896A192}"/>
              </a:ext>
            </a:extLst>
          </p:cNvPr>
          <p:cNvGrpSpPr/>
          <p:nvPr/>
        </p:nvGrpSpPr>
        <p:grpSpPr>
          <a:xfrm>
            <a:off x="3902169" y="1588074"/>
            <a:ext cx="4479831" cy="714040"/>
            <a:chOff x="4333099" y="1576630"/>
            <a:chExt cx="3559532" cy="714040"/>
          </a:xfrm>
        </p:grpSpPr>
        <p:sp>
          <p:nvSpPr>
            <p:cNvPr id="10" name="Google Shape;179;p23">
              <a:extLst>
                <a:ext uri="{FF2B5EF4-FFF2-40B4-BE49-F238E27FC236}">
                  <a16:creationId xmlns:a16="http://schemas.microsoft.com/office/drawing/2014/main" id="{E9ADC966-D202-B7B4-A519-8661A13E80E8}"/>
                </a:ext>
              </a:extLst>
            </p:cNvPr>
            <p:cNvSpPr txBox="1"/>
            <p:nvPr userDrawn="1"/>
          </p:nvSpPr>
          <p:spPr>
            <a:xfrm>
              <a:off x="4829343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Select your count site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600" dirty="0">
                  <a:latin typeface="Gibson Light" pitchFamily="2" charset="77"/>
                </a:rPr>
                <a:t>Site description form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1" name="Google Shape;178;p23">
              <a:extLst>
                <a:ext uri="{FF2B5EF4-FFF2-40B4-BE49-F238E27FC236}">
                  <a16:creationId xmlns:a16="http://schemas.microsoft.com/office/drawing/2014/main" id="{ED2CA31A-9C24-1AB7-8E10-C58B21C10E4A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02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12" name="Google Shape;184;p23">
              <a:extLst>
                <a:ext uri="{FF2B5EF4-FFF2-40B4-BE49-F238E27FC236}">
                  <a16:creationId xmlns:a16="http://schemas.microsoft.com/office/drawing/2014/main" id="{C22ACC31-D01B-F13E-0D4C-9C5B30AFB8D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7012119-56DF-529C-CA5A-BAD91340C1A4}"/>
              </a:ext>
            </a:extLst>
          </p:cNvPr>
          <p:cNvGrpSpPr/>
          <p:nvPr/>
        </p:nvGrpSpPr>
        <p:grpSpPr>
          <a:xfrm>
            <a:off x="3902169" y="820192"/>
            <a:ext cx="4479831" cy="714040"/>
            <a:chOff x="4333099" y="1576630"/>
            <a:chExt cx="3559532" cy="714040"/>
          </a:xfrm>
        </p:grpSpPr>
        <p:sp>
          <p:nvSpPr>
            <p:cNvPr id="14" name="Google Shape;179;p23">
              <a:extLst>
                <a:ext uri="{FF2B5EF4-FFF2-40B4-BE49-F238E27FC236}">
                  <a16:creationId xmlns:a16="http://schemas.microsoft.com/office/drawing/2014/main" id="{43FE0139-4B03-4A26-56CB-AA014E5297C2}"/>
                </a:ext>
              </a:extLst>
            </p:cNvPr>
            <p:cNvSpPr txBox="1"/>
            <p:nvPr userDrawn="1"/>
          </p:nvSpPr>
          <p:spPr>
            <a:xfrm>
              <a:off x="4829343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Sign up at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www.feederwatch.org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5" name="Google Shape;178;p23">
              <a:extLst>
                <a:ext uri="{FF2B5EF4-FFF2-40B4-BE49-F238E27FC236}">
                  <a16:creationId xmlns:a16="http://schemas.microsoft.com/office/drawing/2014/main" id="{3951AB4A-DDF4-60BF-0828-B470682EC162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01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16" name="Google Shape;184;p23">
              <a:extLst>
                <a:ext uri="{FF2B5EF4-FFF2-40B4-BE49-F238E27FC236}">
                  <a16:creationId xmlns:a16="http://schemas.microsoft.com/office/drawing/2014/main" id="{E0DAED6D-B76A-E3CD-DAB7-80D28DD92DD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422200-ECDE-D659-7A1C-DAB6F158FDA6}"/>
              </a:ext>
            </a:extLst>
          </p:cNvPr>
          <p:cNvGrpSpPr/>
          <p:nvPr/>
        </p:nvGrpSpPr>
        <p:grpSpPr>
          <a:xfrm>
            <a:off x="3902169" y="2355956"/>
            <a:ext cx="4479831" cy="714040"/>
            <a:chOff x="4333099" y="1576630"/>
            <a:chExt cx="3559532" cy="714040"/>
          </a:xfrm>
        </p:grpSpPr>
        <p:sp>
          <p:nvSpPr>
            <p:cNvPr id="18" name="Google Shape;179;p23">
              <a:extLst>
                <a:ext uri="{FF2B5EF4-FFF2-40B4-BE49-F238E27FC236}">
                  <a16:creationId xmlns:a16="http://schemas.microsoft.com/office/drawing/2014/main" id="{225D5941-29D2-B7C9-5E33-05ADBCE85E80}"/>
                </a:ext>
              </a:extLst>
            </p:cNvPr>
            <p:cNvSpPr txBox="1"/>
            <p:nvPr userDrawn="1"/>
          </p:nvSpPr>
          <p:spPr>
            <a:xfrm>
              <a:off x="4836070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Gibson Light" pitchFamily="2" charset="77"/>
                  <a:ea typeface="+mn-ea"/>
                  <a:cs typeface="+mn-cs"/>
                </a:rPr>
                <a:t>Choose your count days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latin typeface="Gibson Light" pitchFamily="2" charset="77"/>
                </a:rPr>
                <a:t>2 consecutive days, weekly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ibson Light" pitchFamily="2" charset="77"/>
                <a:ea typeface="+mn-ea"/>
                <a:cs typeface="+mn-cs"/>
              </a:endParaRPr>
            </a:p>
          </p:txBody>
        </p:sp>
        <p:sp>
          <p:nvSpPr>
            <p:cNvPr id="19" name="Google Shape;178;p23">
              <a:extLst>
                <a:ext uri="{FF2B5EF4-FFF2-40B4-BE49-F238E27FC236}">
                  <a16:creationId xmlns:a16="http://schemas.microsoft.com/office/drawing/2014/main" id="{A527709B-24BD-3C63-3F2C-886F32E58913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03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20" name="Google Shape;184;p23">
              <a:extLst>
                <a:ext uri="{FF2B5EF4-FFF2-40B4-BE49-F238E27FC236}">
                  <a16:creationId xmlns:a16="http://schemas.microsoft.com/office/drawing/2014/main" id="{B80B6B4A-6E6F-3555-68F6-F32B7CB896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948F0C3-0412-964D-E27C-D8FE7B7AAFD9}"/>
              </a:ext>
            </a:extLst>
          </p:cNvPr>
          <p:cNvGrpSpPr/>
          <p:nvPr/>
        </p:nvGrpSpPr>
        <p:grpSpPr>
          <a:xfrm>
            <a:off x="3902169" y="3123838"/>
            <a:ext cx="4479831" cy="714040"/>
            <a:chOff x="4333099" y="1576630"/>
            <a:chExt cx="3559532" cy="714040"/>
          </a:xfrm>
        </p:grpSpPr>
        <p:sp>
          <p:nvSpPr>
            <p:cNvPr id="22" name="Google Shape;179;p23">
              <a:extLst>
                <a:ext uri="{FF2B5EF4-FFF2-40B4-BE49-F238E27FC236}">
                  <a16:creationId xmlns:a16="http://schemas.microsoft.com/office/drawing/2014/main" id="{073501A3-3B64-7841-18E3-847C8C46007B}"/>
                </a:ext>
              </a:extLst>
            </p:cNvPr>
            <p:cNvSpPr txBox="1"/>
            <p:nvPr userDrawn="1"/>
          </p:nvSpPr>
          <p:spPr>
            <a:xfrm>
              <a:off x="4842797" y="1576630"/>
              <a:ext cx="2953401" cy="6338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dirty="0">
                  <a:latin typeface="Gibson Light" pitchFamily="2" charset="77"/>
                </a:rPr>
                <a:t>Count birds (and mammals!)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latin typeface="Gibson Light" pitchFamily="2" charset="77"/>
                </a:rPr>
                <a:t>Observation time is flexible</a:t>
              </a:r>
            </a:p>
          </p:txBody>
        </p:sp>
        <p:sp>
          <p:nvSpPr>
            <p:cNvPr id="23" name="Google Shape;178;p23">
              <a:extLst>
                <a:ext uri="{FF2B5EF4-FFF2-40B4-BE49-F238E27FC236}">
                  <a16:creationId xmlns:a16="http://schemas.microsoft.com/office/drawing/2014/main" id="{B7AB44BF-500B-02AD-1091-DBD2D9EF7034}"/>
                </a:ext>
              </a:extLst>
            </p:cNvPr>
            <p:cNvSpPr txBox="1"/>
            <p:nvPr userDrawn="1"/>
          </p:nvSpPr>
          <p:spPr>
            <a:xfrm>
              <a:off x="4363803" y="1747820"/>
              <a:ext cx="481540" cy="3253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defTabSz="685784">
                <a:lnSpc>
                  <a:spcPct val="80000"/>
                </a:lnSpc>
              </a:pPr>
              <a:r>
                <a:rPr lang="en" sz="1950" dirty="0">
                  <a:solidFill>
                    <a:srgbClr val="3B3C3D"/>
                  </a:solidFill>
                  <a:latin typeface="Gibson" pitchFamily="2" charset="77"/>
                  <a:ea typeface="IBM Plex Mono"/>
                  <a:cs typeface="IBM Plex Mono"/>
                  <a:sym typeface="IBM Plex Mono"/>
                </a:rPr>
                <a:t>04</a:t>
              </a:r>
              <a:endParaRPr sz="1950" dirty="0">
                <a:solidFill>
                  <a:srgbClr val="3B3C3D"/>
                </a:solidFill>
                <a:latin typeface="Gibson" pitchFamily="2" charset="77"/>
                <a:ea typeface="IBM Plex Mono"/>
                <a:cs typeface="IBM Plex Mono"/>
                <a:sym typeface="IBM Plex Mono"/>
              </a:endParaRPr>
            </a:p>
          </p:txBody>
        </p:sp>
        <p:cxnSp>
          <p:nvCxnSpPr>
            <p:cNvPr id="24" name="Google Shape;184;p23">
              <a:extLst>
                <a:ext uri="{FF2B5EF4-FFF2-40B4-BE49-F238E27FC236}">
                  <a16:creationId xmlns:a16="http://schemas.microsoft.com/office/drawing/2014/main" id="{B83B9129-D07E-CF81-E04C-DA8280BDF9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33099" y="2290670"/>
              <a:ext cx="3559532" cy="0"/>
            </a:xfrm>
            <a:prstGeom prst="straightConnector1">
              <a:avLst/>
            </a:prstGeom>
            <a:noFill/>
            <a:ln w="9525" cap="flat" cmpd="sng">
              <a:solidFill>
                <a:srgbClr val="3B3C3D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8" name="Picture 27" descr="A group of birds on a bird feeder&#10;&#10;AI-generated content may be incorrect.">
            <a:extLst>
              <a:ext uri="{FF2B5EF4-FFF2-40B4-BE49-F238E27FC236}">
                <a16:creationId xmlns:a16="http://schemas.microsoft.com/office/drawing/2014/main" id="{7982DF95-1DC3-CCE3-F0EB-4F35781DB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50" y="295967"/>
            <a:ext cx="2892934" cy="4590525"/>
          </a:xfrm>
          <a:prstGeom prst="rect">
            <a:avLst/>
          </a:prstGeom>
        </p:spPr>
      </p:pic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0A6514A-C8A2-0D5B-8EE1-03992B832E14}"/>
              </a:ext>
            </a:extLst>
          </p:cNvPr>
          <p:cNvSpPr txBox="1">
            <a:spLocks/>
          </p:cNvSpPr>
          <p:nvPr/>
        </p:nvSpPr>
        <p:spPr>
          <a:xfrm>
            <a:off x="-345916" y="4886492"/>
            <a:ext cx="3657600" cy="13493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sz="800" dirty="0"/>
              <a:t>House Finches by Maria </a:t>
            </a:r>
            <a:r>
              <a:rPr lang="en-US" sz="800" dirty="0" err="1"/>
              <a:t>Corcacas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4517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F7BEC-3179-3655-62A2-771108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04C9-E654-C34C-E36D-D35A672CD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What is Project FeederWatch?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D1068-2BF7-0857-72FD-2A2EF0930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International participatory science program</a:t>
            </a:r>
          </a:p>
          <a:p>
            <a:pPr marL="971550" lvl="1" indent="-457200"/>
            <a:r>
              <a:rPr lang="en-US" dirty="0"/>
              <a:t>Open to all!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Monitoring winter birds (November–April)</a:t>
            </a:r>
          </a:p>
          <a:p>
            <a:pPr marL="971550" lvl="1" indent="-457200"/>
            <a:r>
              <a:rPr lang="en-US" dirty="0"/>
              <a:t>Presence/absence</a:t>
            </a:r>
          </a:p>
          <a:p>
            <a:pPr marL="971550" lvl="1" indent="-457200"/>
            <a:r>
              <a:rPr lang="en-US" dirty="0"/>
              <a:t>Abundance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25AC3B-63FB-00FD-1C42-3F55CFEFBDB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7000" y="4563533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Anna’s Hummingbird by George Clulow / Macaulay Library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39A2966E-8608-4CEC-7BEA-65C3C0106629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4007" y="1269999"/>
            <a:ext cx="3979333" cy="329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179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33AE1B-7690-7F47-613C-E6395B1EA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FAQs</a:t>
            </a:r>
          </a:p>
        </p:txBody>
      </p:sp>
    </p:spTree>
    <p:extLst>
      <p:ext uri="{BB962C8B-B14F-4D97-AF65-F5344CB8AC3E}">
        <p14:creationId xmlns:p14="http://schemas.microsoft.com/office/powerpoint/2010/main" val="9839119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92044-486F-0738-A5B5-FC61BD2C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58580-277E-9F00-C5EB-85D2CAB74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Bird Identification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AEECD-C3F3-7174-BD37-2CFD2CFEA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1543"/>
            <a:ext cx="5364480" cy="3205610"/>
          </a:xfrm>
        </p:spPr>
        <p:txBody>
          <a:bodyPr>
            <a:normAutofit fontScale="55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4000" dirty="0"/>
              <a:t>Q: What should I do if I can’t identify a bird during a count? </a:t>
            </a:r>
          </a:p>
          <a:p>
            <a:pPr marL="971550" lvl="1" indent="-457200"/>
            <a:r>
              <a:rPr lang="en-US" sz="2900" dirty="0"/>
              <a:t>Try your best, narrow it down as much as you can </a:t>
            </a:r>
          </a:p>
          <a:p>
            <a:pPr marL="971550" lvl="1" indent="-457200"/>
            <a:r>
              <a:rPr lang="en-US" sz="2900" dirty="0"/>
              <a:t>Take notes first, investigate later</a:t>
            </a:r>
          </a:p>
          <a:p>
            <a:pPr marL="971550" lvl="1" indent="-457200"/>
            <a:r>
              <a:rPr lang="en-US" sz="2900" dirty="0"/>
              <a:t>Consult resources: </a:t>
            </a:r>
          </a:p>
          <a:p>
            <a:pPr marL="1314450" lvl="2" indent="-457200"/>
            <a:r>
              <a:rPr lang="en-US" sz="2500" dirty="0"/>
              <a:t>Field guides</a:t>
            </a:r>
          </a:p>
          <a:p>
            <a:pPr marL="1314450" lvl="2" indent="-457200"/>
            <a:r>
              <a:rPr lang="en-US" sz="2500" dirty="0"/>
              <a:t>Merlin Bird ID</a:t>
            </a:r>
          </a:p>
          <a:p>
            <a:pPr marL="1314450" lvl="2" indent="-457200"/>
            <a:r>
              <a:rPr lang="en-US" sz="2500" dirty="0"/>
              <a:t>Side-by-side comparisons on All About Birds</a:t>
            </a:r>
          </a:p>
          <a:p>
            <a:pPr marL="1314450" lvl="2" indent="-457200"/>
            <a:r>
              <a:rPr lang="en-US" sz="2500" dirty="0"/>
              <a:t>Our website (Tricky Bird IDs!)</a:t>
            </a:r>
          </a:p>
          <a:p>
            <a:pPr marL="1314450" lvl="2" indent="-457200"/>
            <a:r>
              <a:rPr lang="en-US" sz="2500" dirty="0"/>
              <a:t>Our new sparrow poster</a:t>
            </a:r>
          </a:p>
          <a:p>
            <a:pPr marL="971550" lvl="1" indent="-457200"/>
            <a:r>
              <a:rPr lang="en-US" sz="2900" dirty="0"/>
              <a:t>Email us!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C6C2EB7-48D6-7196-57DF-854DFE18EDD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43212" y="3762585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Song Sparrow by Gary Mueller</a:t>
            </a:r>
          </a:p>
        </p:txBody>
      </p:sp>
      <p:pic>
        <p:nvPicPr>
          <p:cNvPr id="5" name="Picture 4" descr="A bird on a branch&#10;&#10;AI-generated content may be incorrect.">
            <a:extLst>
              <a:ext uri="{FF2B5EF4-FFF2-40B4-BE49-F238E27FC236}">
                <a16:creationId xmlns:a16="http://schemas.microsoft.com/office/drawing/2014/main" id="{297BF081-14C6-EA3A-3D53-4123941528C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111" y="1208068"/>
            <a:ext cx="3405701" cy="25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744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A6D57-1275-68CF-119D-27F578A96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E8684-5A8F-6AE3-8F8A-1C8802C62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eBird &amp; Merlin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22726-8C9E-8758-1B13-946329F08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526292"/>
            <a:ext cx="9013371" cy="3172179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Q: Can I use Merlin to identify birds for my count?</a:t>
            </a:r>
          </a:p>
          <a:p>
            <a:pPr lvl="1" indent="0">
              <a:buNone/>
            </a:pPr>
            <a:r>
              <a:rPr lang="en-US" sz="2200" dirty="0"/>
              <a:t>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Q: Can I document birds simultaneously in eBird?</a:t>
            </a:r>
          </a:p>
        </p:txBody>
      </p:sp>
    </p:spTree>
    <p:extLst>
      <p:ext uri="{BB962C8B-B14F-4D97-AF65-F5344CB8AC3E}">
        <p14:creationId xmlns:p14="http://schemas.microsoft.com/office/powerpoint/2010/main" val="37364712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2F8F6-F140-E105-85F6-2C815668C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3DE31-2C1F-853B-980C-C7B228466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Data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97CC3-5C65-0207-9798-EAB209E80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1543"/>
            <a:ext cx="5108266" cy="354692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200" dirty="0"/>
              <a:t>Q: How do you account for reporting errors in the data, especially for tricky birds like sparrows?  </a:t>
            </a:r>
          </a:p>
          <a:p>
            <a:pPr marL="971550" lvl="1" indent="-457200"/>
            <a:r>
              <a:rPr lang="en-US" dirty="0"/>
              <a:t>Rare bird review team</a:t>
            </a:r>
          </a:p>
          <a:p>
            <a:pPr marL="971550" lvl="1" indent="-457200"/>
            <a:r>
              <a:rPr lang="en-US" dirty="0"/>
              <a:t>Roll up</a:t>
            </a:r>
          </a:p>
          <a:p>
            <a:pPr marL="971550" lvl="1" indent="-457200"/>
            <a:r>
              <a:rPr lang="en-US" dirty="0"/>
              <a:t>Math magic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C3A0663-BCDB-EB08-2412-BB27296DD1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43212" y="4386369"/>
            <a:ext cx="3657600" cy="134938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sz="800" dirty="0"/>
              <a:t>Lincoln’s Sparrow by Maureen Hills</a:t>
            </a:r>
          </a:p>
        </p:txBody>
      </p:sp>
      <p:pic>
        <p:nvPicPr>
          <p:cNvPr id="7" name="Picture 6" descr="A bird standing on a piece of wood&#10;&#10;AI-generated content may be incorrect.">
            <a:extLst>
              <a:ext uri="{FF2B5EF4-FFF2-40B4-BE49-F238E27FC236}">
                <a16:creationId xmlns:a16="http://schemas.microsoft.com/office/drawing/2014/main" id="{C863739A-5439-7704-6525-3F8D4378D15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8903" y="1290706"/>
            <a:ext cx="3331910" cy="309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797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3BC732-D48E-6550-540E-68E71C3CA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443902-336F-AE94-9D6F-3C7DADDE4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345898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3067C-0891-2DCA-43B6-D7D3D6448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0FFB6-DC04-5217-B5FF-5A3B53488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dirty="0"/>
              <a:t>What is Project FeederWatch?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30997-4FF4-5930-A4A7-AF103F714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Document birds in backyards, nature centers, and parks</a:t>
            </a:r>
          </a:p>
          <a:p>
            <a:pPr marL="971550" lvl="1" indent="-457200"/>
            <a:r>
              <a:rPr lang="en-US" dirty="0"/>
              <a:t>Count sites should include features that attract birds</a:t>
            </a:r>
          </a:p>
          <a:p>
            <a:pPr marL="1314450" lvl="2" indent="-457200"/>
            <a:r>
              <a:rPr lang="en-US" dirty="0"/>
              <a:t>Feeders</a:t>
            </a:r>
          </a:p>
          <a:p>
            <a:pPr marL="1314450" lvl="2" indent="-457200"/>
            <a:r>
              <a:rPr lang="en-US" dirty="0"/>
              <a:t>Water features</a:t>
            </a:r>
          </a:p>
          <a:p>
            <a:pPr marL="1314450" lvl="2" indent="-457200"/>
            <a:r>
              <a:rPr lang="en-US" dirty="0"/>
              <a:t>Plantings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2" name="Picture Placeholder 11" descr="A bird on a bird feeder&#10;&#10;AI-generated content may be incorrect.">
            <a:extLst>
              <a:ext uri="{FF2B5EF4-FFF2-40B4-BE49-F238E27FC236}">
                <a16:creationId xmlns:a16="http://schemas.microsoft.com/office/drawing/2014/main" id="{09C48775-5E51-D2D1-8DDC-8EA4AE3BC7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EB5F37B-F20E-4A22-E0FE-D471C6C2CE59}"/>
              </a:ext>
            </a:extLst>
          </p:cNvPr>
          <p:cNvSpPr txBox="1">
            <a:spLocks/>
          </p:cNvSpPr>
          <p:nvPr/>
        </p:nvSpPr>
        <p:spPr>
          <a:xfrm>
            <a:off x="5207000" y="4616083"/>
            <a:ext cx="3657600" cy="134938"/>
          </a:xfrm>
          <a:prstGeom prst="rect">
            <a:avLst/>
          </a:prstGeom>
        </p:spPr>
        <p:txBody>
          <a:bodyPr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Gibson Ligh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dirty="0"/>
              <a:t>Red-bellied Woodpecker by Linda Williams</a:t>
            </a:r>
          </a:p>
        </p:txBody>
      </p:sp>
    </p:spTree>
    <p:extLst>
      <p:ext uri="{BB962C8B-B14F-4D97-AF65-F5344CB8AC3E}">
        <p14:creationId xmlns:p14="http://schemas.microsoft.com/office/powerpoint/2010/main" val="2974076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A94DD-F1FA-A220-CA75-D73216B01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81578-B5A3-71B9-E402-949ECEBEB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2" y="236322"/>
            <a:ext cx="8674100" cy="910005"/>
          </a:xfrm>
        </p:spPr>
        <p:txBody>
          <a:bodyPr/>
          <a:lstStyle/>
          <a:p>
            <a:r>
              <a:rPr lang="en-US" sz="3600" dirty="0"/>
              <a:t>Our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38FA1-3B87-8B11-A211-3DA8610C0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dirty="0">
                <a:latin typeface="Gibson" pitchFamily="2" charset="77"/>
              </a:rPr>
              <a:t>RESEARCH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Track winter bird populations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Follow winter range expansions or contractions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Record irruptions of winter finches and other species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Monitor the spread of non-native species</a:t>
            </a:r>
          </a:p>
          <a:p>
            <a:pPr>
              <a:spcAft>
                <a:spcPts val="1200"/>
              </a:spcAft>
            </a:pPr>
            <a:r>
              <a:rPr lang="en-US" sz="1800" dirty="0"/>
              <a:t>Keep tabs on disease outbreaks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4CA963-3B71-4597-4213-AC53DF6B1C4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04091" y="1146327"/>
            <a:ext cx="4013197" cy="3435513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sz="1900" dirty="0">
                <a:latin typeface="Gibson" pitchFamily="2" charset="77"/>
              </a:rPr>
              <a:t>ENGAGEMENT</a:t>
            </a:r>
          </a:p>
          <a:p>
            <a:pPr>
              <a:spcAft>
                <a:spcPts val="1200"/>
              </a:spcAft>
            </a:pPr>
            <a:r>
              <a:rPr lang="en-US" sz="1700" dirty="0"/>
              <a:t>Connect people with local wildlife</a:t>
            </a:r>
          </a:p>
          <a:p>
            <a:pPr>
              <a:spcAft>
                <a:spcPts val="1200"/>
              </a:spcAft>
            </a:pPr>
            <a:r>
              <a:rPr lang="en-US" sz="1700" dirty="0"/>
              <a:t>Inspire appreciation and care for birds</a:t>
            </a:r>
          </a:p>
          <a:p>
            <a:pPr>
              <a:spcAft>
                <a:spcPts val="1200"/>
              </a:spcAft>
            </a:pPr>
            <a:r>
              <a:rPr lang="en-US" sz="1700" dirty="0"/>
              <a:t>Serve as a public resource for information on birds and the practice of bird feeding</a:t>
            </a:r>
          </a:p>
          <a:p>
            <a:pPr>
              <a:spcAft>
                <a:spcPts val="1200"/>
              </a:spcAft>
            </a:pPr>
            <a:r>
              <a:rPr lang="en-US" sz="1700" dirty="0"/>
              <a:t>Make our neighborhoods safer for birds</a:t>
            </a:r>
          </a:p>
        </p:txBody>
      </p:sp>
    </p:spTree>
    <p:extLst>
      <p:ext uri="{BB962C8B-B14F-4D97-AF65-F5344CB8AC3E}">
        <p14:creationId xmlns:p14="http://schemas.microsoft.com/office/powerpoint/2010/main" val="2508043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>
          <a:extLst>
            <a:ext uri="{FF2B5EF4-FFF2-40B4-BE49-F238E27FC236}">
              <a16:creationId xmlns:a16="http://schemas.microsoft.com/office/drawing/2014/main" id="{B377A7A1-8C5A-3044-7C49-15D6F8C12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ontent Placeholder 1">
            <a:extLst>
              <a:ext uri="{FF2B5EF4-FFF2-40B4-BE49-F238E27FC236}">
                <a16:creationId xmlns:a16="http://schemas.microsoft.com/office/drawing/2014/main" id="{DA59B124-0FA7-D1E7-D39A-F3869D45E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2" y="1195754"/>
            <a:ext cx="3936999" cy="3435513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i="1" dirty="0"/>
              <a:t>Are North American populations on the decline?</a:t>
            </a:r>
          </a:p>
        </p:txBody>
      </p:sp>
      <p:sp>
        <p:nvSpPr>
          <p:cNvPr id="240" name="Title 4">
            <a:extLst>
              <a:ext uri="{FF2B5EF4-FFF2-40B4-BE49-F238E27FC236}">
                <a16:creationId xmlns:a16="http://schemas.microsoft.com/office/drawing/2014/main" id="{5B9ECFDB-8A17-9D1C-9039-72C41A8AC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1" y="236322"/>
            <a:ext cx="8686629" cy="910005"/>
          </a:xfrm>
        </p:spPr>
        <p:txBody>
          <a:bodyPr/>
          <a:lstStyle/>
          <a:p>
            <a:r>
              <a:rPr lang="en-US" dirty="0"/>
              <a:t>House Sparrows</a:t>
            </a:r>
          </a:p>
        </p:txBody>
      </p:sp>
      <p:pic>
        <p:nvPicPr>
          <p:cNvPr id="3" name="Google Shape;258;p40">
            <a:extLst>
              <a:ext uri="{FF2B5EF4-FFF2-40B4-BE49-F238E27FC236}">
                <a16:creationId xmlns:a16="http://schemas.microsoft.com/office/drawing/2014/main" id="{82C47AFE-A8B5-7D7A-AF93-13CFBADBEA2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8811" y="1427778"/>
            <a:ext cx="304800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68;p41">
            <a:extLst>
              <a:ext uri="{FF2B5EF4-FFF2-40B4-BE49-F238E27FC236}">
                <a16:creationId xmlns:a16="http://schemas.microsoft.com/office/drawing/2014/main" id="{725DC761-4C91-33A4-BBEE-E21EA643B9F2}"/>
              </a:ext>
            </a:extLst>
          </p:cNvPr>
          <p:cNvSpPr txBox="1"/>
          <p:nvPr/>
        </p:nvSpPr>
        <p:spPr>
          <a:xfrm>
            <a:off x="5638811" y="4217978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Berigan, L.A., E.I. Grieg, and D.N. Bonter. 2020. Urban House Sparrow populations decline in North America. Wilson Journal of Ornithology 132: 248-258</a:t>
            </a:r>
            <a:endParaRPr sz="700" dirty="0"/>
          </a:p>
        </p:txBody>
      </p:sp>
    </p:spTree>
    <p:extLst>
      <p:ext uri="{BB962C8B-B14F-4D97-AF65-F5344CB8AC3E}">
        <p14:creationId xmlns:p14="http://schemas.microsoft.com/office/powerpoint/2010/main" val="3236622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House Sparrow: </a:t>
            </a:r>
            <a:br>
              <a:rPr lang="en" sz="3300"/>
            </a:br>
            <a:r>
              <a:rPr lang="en" sz="2600"/>
              <a:t>Species of major conservation concern in Europe</a:t>
            </a:r>
            <a:endParaRPr sz="2600"/>
          </a:p>
        </p:txBody>
      </p:sp>
      <p:pic>
        <p:nvPicPr>
          <p:cNvPr id="254" name="Google Shape;25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15779"/>
            <a:ext cx="5097911" cy="377532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40"/>
          <p:cNvSpPr txBox="1"/>
          <p:nvPr/>
        </p:nvSpPr>
        <p:spPr>
          <a:xfrm>
            <a:off x="3478400" y="1833025"/>
            <a:ext cx="13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Urban</a:t>
            </a:r>
            <a:endParaRPr/>
          </a:p>
        </p:txBody>
      </p:sp>
      <p:sp>
        <p:nvSpPr>
          <p:cNvPr id="256" name="Google Shape;256;p40"/>
          <p:cNvSpPr txBox="1"/>
          <p:nvPr/>
        </p:nvSpPr>
        <p:spPr>
          <a:xfrm>
            <a:off x="2126250" y="3286475"/>
            <a:ext cx="1150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Rural</a:t>
            </a:r>
            <a:endParaRPr/>
          </a:p>
        </p:txBody>
      </p:sp>
      <p:sp>
        <p:nvSpPr>
          <p:cNvPr id="257" name="Google Shape;257;p40"/>
          <p:cNvSpPr/>
          <p:nvPr/>
        </p:nvSpPr>
        <p:spPr>
          <a:xfrm>
            <a:off x="947250" y="1435925"/>
            <a:ext cx="4125300" cy="288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8" name="Google Shape;258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8811" y="1427778"/>
            <a:ext cx="304800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68;p41">
            <a:extLst>
              <a:ext uri="{FF2B5EF4-FFF2-40B4-BE49-F238E27FC236}">
                <a16:creationId xmlns:a16="http://schemas.microsoft.com/office/drawing/2014/main" id="{21FAB8CC-663C-88F2-79CF-783C6AC62837}"/>
              </a:ext>
            </a:extLst>
          </p:cNvPr>
          <p:cNvSpPr txBox="1"/>
          <p:nvPr/>
        </p:nvSpPr>
        <p:spPr>
          <a:xfrm>
            <a:off x="5638811" y="4217978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Berigan, L.A., E.I. Grieg, and D.N. Bonter. 2020. Urban House Sparrow populations decline in North America. Wilson Journal of Ornithology 132: 248-258</a:t>
            </a:r>
            <a:endParaRPr sz="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House Sparrow: </a:t>
            </a:r>
            <a:br>
              <a:rPr lang="en" sz="3300"/>
            </a:br>
            <a:r>
              <a:rPr lang="en" sz="2600"/>
              <a:t>Population decline in urban areas</a:t>
            </a:r>
            <a:endParaRPr sz="2600"/>
          </a:p>
        </p:txBody>
      </p:sp>
      <p:pic>
        <p:nvPicPr>
          <p:cNvPr id="264" name="Google Shape;26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15779"/>
            <a:ext cx="5097911" cy="377532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1"/>
          <p:cNvSpPr txBox="1"/>
          <p:nvPr/>
        </p:nvSpPr>
        <p:spPr>
          <a:xfrm>
            <a:off x="3478400" y="1833025"/>
            <a:ext cx="13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Urban</a:t>
            </a:r>
            <a:endParaRPr/>
          </a:p>
        </p:txBody>
      </p:sp>
      <p:sp>
        <p:nvSpPr>
          <p:cNvPr id="266" name="Google Shape;266;p41"/>
          <p:cNvSpPr txBox="1"/>
          <p:nvPr/>
        </p:nvSpPr>
        <p:spPr>
          <a:xfrm>
            <a:off x="2126250" y="3286475"/>
            <a:ext cx="1150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Rural</a:t>
            </a:r>
            <a:endParaRPr/>
          </a:p>
        </p:txBody>
      </p:sp>
      <p:pic>
        <p:nvPicPr>
          <p:cNvPr id="267" name="Google Shape;26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8811" y="1427778"/>
            <a:ext cx="304800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1"/>
          <p:cNvSpPr txBox="1"/>
          <p:nvPr/>
        </p:nvSpPr>
        <p:spPr>
          <a:xfrm>
            <a:off x="5638811" y="4217978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Berigan, L.A., E.I. Grieg, and D.N. Bonter. 2020. Urban House Sparrow populations decline in North America. Wilson Journal of Ornithology 132: 248-258</a:t>
            </a:r>
            <a:endParaRPr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>
          <a:extLst>
            <a:ext uri="{FF2B5EF4-FFF2-40B4-BE49-F238E27FC236}">
              <a16:creationId xmlns:a16="http://schemas.microsoft.com/office/drawing/2014/main" id="{AAA881FD-4B3E-F9E0-09AB-33D58D8FB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Content Placeholder 1">
            <a:extLst>
              <a:ext uri="{FF2B5EF4-FFF2-40B4-BE49-F238E27FC236}">
                <a16:creationId xmlns:a16="http://schemas.microsoft.com/office/drawing/2014/main" id="{4C534D7F-3626-F04C-47A1-3494602F0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22" y="1195754"/>
            <a:ext cx="3936999" cy="34355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i="1" dirty="0"/>
              <a:t>What is driving the range expansion of Anna’s Hummingbirds?</a:t>
            </a:r>
          </a:p>
        </p:txBody>
      </p:sp>
      <p:pic>
        <p:nvPicPr>
          <p:cNvPr id="2" name="Google Shape;291;p44" descr="Anna_MaggieMacDonald.jpg">
            <a:extLst>
              <a:ext uri="{FF2B5EF4-FFF2-40B4-BE49-F238E27FC236}">
                <a16:creationId xmlns:a16="http://schemas.microsoft.com/office/drawing/2014/main" id="{EE0BBAD5-E131-EEF1-456D-3B8D43300BC1}"/>
              </a:ext>
            </a:extLst>
          </p:cNvPr>
          <p:cNvPicPr preferRelativeResize="0"/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 b="-4"/>
          <a:stretch>
            <a:fillRect/>
          </a:stretch>
        </p:blipFill>
        <p:spPr>
          <a:xfrm>
            <a:off x="4900143" y="1195754"/>
            <a:ext cx="4013197" cy="34355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240" name="Title 4">
            <a:extLst>
              <a:ext uri="{FF2B5EF4-FFF2-40B4-BE49-F238E27FC236}">
                <a16:creationId xmlns:a16="http://schemas.microsoft.com/office/drawing/2014/main" id="{DF4D84B3-2625-817B-B8A1-7260C7FD8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11" y="236322"/>
            <a:ext cx="8686629" cy="910005"/>
          </a:xfrm>
        </p:spPr>
        <p:txBody>
          <a:bodyPr anchor="t">
            <a:normAutofit/>
          </a:bodyPr>
          <a:lstStyle/>
          <a:p>
            <a:r>
              <a:rPr lang="en-US" dirty="0"/>
              <a:t>Anna’s Hummingbirds?</a:t>
            </a:r>
          </a:p>
        </p:txBody>
      </p:sp>
      <p:sp>
        <p:nvSpPr>
          <p:cNvPr id="3" name="Google Shape;268;p41">
            <a:extLst>
              <a:ext uri="{FF2B5EF4-FFF2-40B4-BE49-F238E27FC236}">
                <a16:creationId xmlns:a16="http://schemas.microsoft.com/office/drawing/2014/main" id="{3BE945BF-4EF3-E06D-EA78-6501C960D7B1}"/>
              </a:ext>
            </a:extLst>
          </p:cNvPr>
          <p:cNvSpPr txBox="1"/>
          <p:nvPr/>
        </p:nvSpPr>
        <p:spPr>
          <a:xfrm>
            <a:off x="4900143" y="4172794"/>
            <a:ext cx="3229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Grieg, E. I., Wood, E.M., and D.N. Bonter. 2017. </a:t>
            </a:r>
            <a:r>
              <a:rPr lang="en-US" sz="700" dirty="0"/>
              <a:t>Winter range expansion of a hummingbird is associated with urbanization and supplementary feeding</a:t>
            </a:r>
            <a:r>
              <a:rPr lang="en" sz="700" dirty="0"/>
              <a:t>. Proceedings of the Royal Society B.  284,</a:t>
            </a:r>
            <a:endParaRPr sz="700" dirty="0"/>
          </a:p>
        </p:txBody>
      </p:sp>
    </p:spTree>
    <p:extLst>
      <p:ext uri="{BB962C8B-B14F-4D97-AF65-F5344CB8AC3E}">
        <p14:creationId xmlns:p14="http://schemas.microsoft.com/office/powerpoint/2010/main" val="3925166405"/>
      </p:ext>
    </p:extLst>
  </p:cSld>
  <p:clrMapOvr>
    <a:masterClrMapping/>
  </p:clrMapOvr>
</p:sld>
</file>

<file path=ppt/theme/theme1.xml><?xml version="1.0" encoding="utf-8"?>
<a:theme xmlns:a="http://schemas.openxmlformats.org/drawingml/2006/main" name="Basic Title Slide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A1131D1C-D7B0-9348-ACEA-533C3ECB3668}"/>
    </a:ext>
  </a:extLst>
</a:theme>
</file>

<file path=ppt/theme/theme10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sic Title Slide dark background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E4B77689-7FD9-C24D-BDD6-35C9B4C75F7F}"/>
    </a:ext>
  </a:extLst>
</a:theme>
</file>

<file path=ppt/theme/theme3.xml><?xml version="1.0" encoding="utf-8"?>
<a:theme xmlns:a="http://schemas.openxmlformats.org/drawingml/2006/main" name="Title Slide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6E84CCE4-55FC-1349-B48F-0B1D17E26932}"/>
    </a:ext>
  </a:extLst>
</a:theme>
</file>

<file path=ppt/theme/theme4.xml><?xml version="1.0" encoding="utf-8"?>
<a:theme xmlns:a="http://schemas.openxmlformats.org/drawingml/2006/main" name="Title Slide with background color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5BDAA73D-4671-6C4A-A503-272D3019BCFC}"/>
    </a:ext>
  </a:extLst>
</a:theme>
</file>

<file path=ppt/theme/theme5.xml><?xml version="1.0" encoding="utf-8"?>
<a:theme xmlns:a="http://schemas.openxmlformats.org/drawingml/2006/main" name="1_Title Slide with dark background color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3881E4B6-0675-3E45-91D7-5A8EA06357AE}"/>
    </a:ext>
  </a:extLst>
</a:theme>
</file>

<file path=ppt/theme/theme6.xml><?xml version="1.0" encoding="utf-8"?>
<a:theme xmlns:a="http://schemas.openxmlformats.org/drawingml/2006/main" name="Two column Background color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D126B572-3009-2A40-B604-9595D337010A}"/>
    </a:ext>
  </a:extLst>
</a:theme>
</file>

<file path=ppt/theme/theme7.xml><?xml version="1.0" encoding="utf-8"?>
<a:theme xmlns:a="http://schemas.openxmlformats.org/drawingml/2006/main" name="Two column Title and Content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663FC1B1-54AF-3B43-A980-13962192198D}"/>
    </a:ext>
  </a:extLst>
</a:theme>
</file>

<file path=ppt/theme/theme8.xml><?xml version="1.0" encoding="utf-8"?>
<a:theme xmlns:a="http://schemas.openxmlformats.org/drawingml/2006/main" name="Two column Title and Content alternate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A3A5CCAB-9FA3-BB4A-A93D-4F62945B7A01}"/>
    </a:ext>
  </a:extLst>
</a:theme>
</file>

<file path=ppt/theme/theme9.xml><?xml version="1.0" encoding="utf-8"?>
<a:theme xmlns:a="http://schemas.openxmlformats.org/drawingml/2006/main" name="Simple Content">
  <a:themeElements>
    <a:clrScheme name="Lab Brand">
      <a:dk1>
        <a:srgbClr val="2E261F"/>
      </a:dk1>
      <a:lt1>
        <a:srgbClr val="FFFFFF"/>
      </a:lt1>
      <a:dk2>
        <a:srgbClr val="6D6761"/>
      </a:dk2>
      <a:lt2>
        <a:srgbClr val="F5F2E7"/>
      </a:lt2>
      <a:accent1>
        <a:srgbClr val="D0DDDA"/>
      </a:accent1>
      <a:accent2>
        <a:srgbClr val="006334"/>
      </a:accent2>
      <a:accent3>
        <a:srgbClr val="C9E230"/>
      </a:accent3>
      <a:accent4>
        <a:srgbClr val="457999"/>
      </a:accent4>
      <a:accent5>
        <a:srgbClr val="FFBC10"/>
      </a:accent5>
      <a:accent6>
        <a:srgbClr val="B31B1B"/>
      </a:accent6>
      <a:hlink>
        <a:srgbClr val="457999"/>
      </a:hlink>
      <a:folHlink>
        <a:srgbClr val="385B75"/>
      </a:folHlink>
    </a:clrScheme>
    <a:fontScheme name="Custom">
      <a:majorFont>
        <a:latin typeface="Gibson Light"/>
        <a:ea typeface=""/>
        <a:cs typeface=""/>
      </a:majorFont>
      <a:minorFont>
        <a:latin typeface="Gibso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rnellLab_PowerPointTemplate" id="{427C3B1C-DA00-F142-AF69-AB3202187149}" vid="{893D6E14-9532-AC43-90EF-6C82DD28FA5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Basic Title Slide</Template>
  <TotalTime>3139</TotalTime>
  <Words>1738</Words>
  <Application>Microsoft Macintosh PowerPoint</Application>
  <PresentationFormat>On-screen Show (16:9)</PresentationFormat>
  <Paragraphs>295</Paragraphs>
  <Slides>34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Gibson Light</vt:lpstr>
      <vt:lpstr>Arial</vt:lpstr>
      <vt:lpstr>Gibson</vt:lpstr>
      <vt:lpstr>Calibri</vt:lpstr>
      <vt:lpstr>Basic Title Slide</vt:lpstr>
      <vt:lpstr>1_Basic Title Slide dark background</vt:lpstr>
      <vt:lpstr>Title Slide</vt:lpstr>
      <vt:lpstr>Title Slide with background color</vt:lpstr>
      <vt:lpstr>1_Title Slide with dark background color</vt:lpstr>
      <vt:lpstr>Two column Background color</vt:lpstr>
      <vt:lpstr>Two column Title and Content</vt:lpstr>
      <vt:lpstr>Two column Title and Content alternate</vt:lpstr>
      <vt:lpstr>Simple Content</vt:lpstr>
      <vt:lpstr>Project FeederWatch Engaging the public to monitor winter birds in North America</vt:lpstr>
      <vt:lpstr>About Our Program &amp; Research</vt:lpstr>
      <vt:lpstr>What is Project FeederWatch?</vt:lpstr>
      <vt:lpstr>What is Project FeederWatch?</vt:lpstr>
      <vt:lpstr>Our Goals</vt:lpstr>
      <vt:lpstr>House Sparrows</vt:lpstr>
      <vt:lpstr>House Sparrow:  Species of major conservation concern in Europe</vt:lpstr>
      <vt:lpstr>House Sparrow:  Population decline in urban areas</vt:lpstr>
      <vt:lpstr>Anna’s Hummingbirds?</vt:lpstr>
      <vt:lpstr>PowerPoint Presentation</vt:lpstr>
      <vt:lpstr>PowerPoint Presentation</vt:lpstr>
      <vt:lpstr>What’s new?</vt:lpstr>
      <vt:lpstr>What’s new?</vt:lpstr>
      <vt:lpstr>How To Participate</vt:lpstr>
      <vt:lpstr>How to FeederWatch</vt:lpstr>
      <vt:lpstr>What should I count?</vt:lpstr>
      <vt:lpstr>How should I count?</vt:lpstr>
      <vt:lpstr>What would you report?</vt:lpstr>
      <vt:lpstr>How many House Finches would you report?</vt:lpstr>
      <vt:lpstr>How many House Finches would you report?</vt:lpstr>
      <vt:lpstr>How many Black-capped Chickadees would you report?</vt:lpstr>
      <vt:lpstr>How many Black-capped Chickadees would you report?</vt:lpstr>
      <vt:lpstr>What would you submit in your count?</vt:lpstr>
      <vt:lpstr>What would you report?</vt:lpstr>
      <vt:lpstr>What would you report?</vt:lpstr>
      <vt:lpstr>How should I count?</vt:lpstr>
      <vt:lpstr>What about mammals?</vt:lpstr>
      <vt:lpstr>Recording behavioral interactions</vt:lpstr>
      <vt:lpstr>How to FeederWatch</vt:lpstr>
      <vt:lpstr>A few FAQs</vt:lpstr>
      <vt:lpstr>Bird Identification </vt:lpstr>
      <vt:lpstr>eBird &amp; Merlin</vt:lpstr>
      <vt:lpstr>Data Quality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Olivia Sanderfoot</dc:creator>
  <cp:lastModifiedBy>Miika James Grady</cp:lastModifiedBy>
  <cp:revision>18</cp:revision>
  <cp:lastPrinted>2023-01-25T20:35:25Z</cp:lastPrinted>
  <dcterms:created xsi:type="dcterms:W3CDTF">2025-11-06T18:17:58Z</dcterms:created>
  <dcterms:modified xsi:type="dcterms:W3CDTF">2025-12-18T18:52:24Z</dcterms:modified>
</cp:coreProperties>
</file>